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media/image1.jpeg" ContentType="image/jpeg"/>
  <Override PartName="/ppt/media/image2.jpeg" ContentType="image/jpeg"/>
  <Override PartName="/ppt/media/image3.jpeg" ContentType="image/jpeg"/>
  <Override PartName="/ppt/theme/theme2.xml" ContentType="application/vnd.openxmlformats-officedocument.theme+xml"/>
  <Override PartName="/ppt/media/image4.jpeg" ContentType="image/jpeg"/>
  <Override PartName="/ppt/media/image5.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1pPr>
    <a:lvl2pPr marL="0" marR="0" indent="4572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2pPr>
    <a:lvl3pPr marL="0" marR="0" indent="9144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3pPr>
    <a:lvl4pPr marL="0" marR="0" indent="13716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4pPr>
    <a:lvl5pPr marL="0" marR="0" indent="18288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5pPr>
    <a:lvl6pPr marL="0" marR="0" indent="22860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6pPr>
    <a:lvl7pPr marL="0" marR="0" indent="27432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7pPr>
    <a:lvl8pPr marL="0" marR="0" indent="32004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8pPr>
    <a:lvl9pPr marL="0" marR="0" indent="36576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b="def" i="def"/>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b="def" i="def"/>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b="def" i="def"/>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75" name="Shape 275"/>
          <p:cNvSpPr/>
          <p:nvPr>
            <p:ph type="sldImg"/>
          </p:nvPr>
        </p:nvSpPr>
        <p:spPr>
          <a:xfrm>
            <a:off x="1143000" y="685800"/>
            <a:ext cx="4572000" cy="3429000"/>
          </a:xfrm>
          <a:prstGeom prst="rect">
            <a:avLst/>
          </a:prstGeom>
        </p:spPr>
        <p:txBody>
          <a:bodyPr/>
          <a:lstStyle/>
          <a:p>
            <a:pPr/>
          </a:p>
        </p:txBody>
      </p:sp>
      <p:sp>
        <p:nvSpPr>
          <p:cNvPr id="276" name="Shape 27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Title Text"/>
          <p:cNvSpPr txBox="1"/>
          <p:nvPr>
            <p:ph type="title"/>
          </p:nvPr>
        </p:nvSpPr>
        <p:spPr>
          <a:xfrm>
            <a:off x="1270000" y="1638300"/>
            <a:ext cx="10464800" cy="3302000"/>
          </a:xfrm>
          <a:prstGeom prst="rect">
            <a:avLst/>
          </a:prstGeom>
        </p:spPr>
        <p:txBody>
          <a:bodyPr anchor="b"/>
          <a:lstStyle/>
          <a:p>
            <a:pPr/>
            <a:r>
              <a:t>Title Text</a:t>
            </a:r>
          </a:p>
        </p:txBody>
      </p:sp>
      <p:sp>
        <p:nvSpPr>
          <p:cNvPr id="12" name="Body Level One…"/>
          <p:cNvSpPr txBox="1"/>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93" name="–Joe Bloggs"/>
          <p:cNvSpPr txBox="1"/>
          <p:nvPr>
            <p:ph type="body" sz="quarter" idx="21"/>
          </p:nvPr>
        </p:nvSpPr>
        <p:spPr>
          <a:xfrm>
            <a:off x="1270000" y="6362700"/>
            <a:ext cx="10464800" cy="461366"/>
          </a:xfrm>
          <a:prstGeom prst="rect">
            <a:avLst/>
          </a:prstGeom>
        </p:spPr>
        <p:txBody>
          <a:bodyPr anchor="t">
            <a:spAutoFit/>
          </a:bodyPr>
          <a:lstStyle>
            <a:lvl1pPr marL="0" indent="0" algn="ctr">
              <a:spcBef>
                <a:spcPts val="0"/>
              </a:spcBef>
              <a:buSzTx/>
              <a:buNone/>
              <a:defRPr i="1" sz="2400"/>
            </a:lvl1pPr>
          </a:lstStyle>
          <a:p>
            <a:pPr/>
            <a:r>
              <a:t>–Joe Bloggs</a:t>
            </a:r>
          </a:p>
        </p:txBody>
      </p:sp>
      <p:sp>
        <p:nvSpPr>
          <p:cNvPr id="94" name="“Type a quote here.”"/>
          <p:cNvSpPr txBox="1"/>
          <p:nvPr>
            <p:ph type="body" sz="quarter" idx="22"/>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pPr/>
            <a:r>
              <a:t>“Type a quote here.” </a:t>
            </a: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02" name="View of beach and sea from a grassy sand dune"/>
          <p:cNvSpPr/>
          <p:nvPr>
            <p:ph type="pic" idx="21"/>
          </p:nvPr>
        </p:nvSpPr>
        <p:spPr>
          <a:xfrm>
            <a:off x="-1308100" y="-50800"/>
            <a:ext cx="14782800" cy="9855200"/>
          </a:xfrm>
          <a:prstGeom prst="rect">
            <a:avLst/>
          </a:prstGeom>
        </p:spPr>
        <p:txBody>
          <a:bodyPr lIns="91439" tIns="45719" rIns="91439" bIns="45719" anchor="t">
            <a:noAutofit/>
          </a:bodyPr>
          <a:lstStyle/>
          <a:p>
            <a:pP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numbered list">
    <p:spTree>
      <p:nvGrpSpPr>
        <p:cNvPr id="1" name=""/>
        <p:cNvGrpSpPr/>
        <p:nvPr/>
      </p:nvGrpSpPr>
      <p:grpSpPr>
        <a:xfrm>
          <a:off x="0" y="0"/>
          <a:ext cx="0" cy="0"/>
          <a:chOff x="0" y="0"/>
          <a:chExt cx="0" cy="0"/>
        </a:xfrm>
      </p:grpSpPr>
      <p:sp>
        <p:nvSpPr>
          <p:cNvPr id="117" name="lab-bottles-with-different-color-liquid.jpg"/>
          <p:cNvSpPr/>
          <p:nvPr>
            <p:ph type="pic" idx="21"/>
          </p:nvPr>
        </p:nvSpPr>
        <p:spPr>
          <a:xfrm>
            <a:off x="650239" y="976335"/>
            <a:ext cx="11704322" cy="7800931"/>
          </a:xfrm>
          <a:prstGeom prst="rect">
            <a:avLst/>
          </a:prstGeom>
        </p:spPr>
        <p:txBody>
          <a:bodyPr lIns="91439" tIns="45719" rIns="91439" bIns="45719" anchor="t">
            <a:noAutofit/>
          </a:bodyPr>
          <a:lstStyle/>
          <a:p>
            <a:pPr/>
          </a:p>
        </p:txBody>
      </p:sp>
      <p:sp>
        <p:nvSpPr>
          <p:cNvPr id="118" name="Rectangle"/>
          <p:cNvSpPr/>
          <p:nvPr>
            <p:ph type="body" sz="quarter" idx="22"/>
          </p:nvPr>
        </p:nvSpPr>
        <p:spPr>
          <a:xfrm>
            <a:off x="1564639" y="7620000"/>
            <a:ext cx="10789922" cy="914400"/>
          </a:xfrm>
          <a:prstGeom prst="rect">
            <a:avLst/>
          </a:prstGeom>
          <a:solidFill>
            <a:srgbClr val="000000">
              <a:alpha val="70000"/>
            </a:srgbClr>
          </a:solidFill>
        </p:spPr>
        <p:txBody>
          <a:bodyPr lIns="24384" tIns="24384" rIns="24384" bIns="24384">
            <a:noAutofit/>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119" name="text goes here"/>
          <p:cNvSpPr txBox="1"/>
          <p:nvPr>
            <p:ph type="body" sz="quarter" idx="23"/>
          </p:nvPr>
        </p:nvSpPr>
        <p:spPr>
          <a:xfrm>
            <a:off x="4654270" y="7718020"/>
            <a:ext cx="4610660" cy="718360"/>
          </a:xfrm>
          <a:prstGeom prst="rect">
            <a:avLst/>
          </a:prstGeom>
        </p:spPr>
        <p:txBody>
          <a:bodyPr wrap="none" lIns="24384" tIns="24384" rIns="24384" bIns="24384">
            <a:spAutoFit/>
          </a:bodyPr>
          <a:lstStyle/>
          <a:p>
            <a:pPr marL="0" indent="0" algn="ctr" defTabSz="792480">
              <a:spcBef>
                <a:spcPts val="0"/>
              </a:spcBef>
              <a:buSzTx/>
              <a:buNone/>
              <a:defRPr cap="all" sz="4400">
                <a:solidFill>
                  <a:srgbClr val="FFFFFF"/>
                </a:solidFill>
                <a:latin typeface="Helvetica Neue Thin"/>
                <a:ea typeface="Helvetica Neue Thin"/>
                <a:cs typeface="Helvetica Neue Thin"/>
                <a:sym typeface="Helvetica Neue Thin"/>
              </a:defRPr>
            </a:pPr>
            <a:r>
              <a:t>text goes </a:t>
            </a:r>
            <a:r>
              <a:rPr b="1">
                <a:latin typeface="Helvetica Neue"/>
                <a:ea typeface="Helvetica Neue"/>
                <a:cs typeface="Helvetica Neue"/>
                <a:sym typeface="Helvetica Neue"/>
              </a:rPr>
              <a:t>here</a:t>
            </a:r>
          </a:p>
        </p:txBody>
      </p:sp>
      <p:sp>
        <p:nvSpPr>
          <p:cNvPr id="120" name="1"/>
          <p:cNvSpPr/>
          <p:nvPr>
            <p:ph type="body" sz="quarter" idx="24"/>
          </p:nvPr>
        </p:nvSpPr>
        <p:spPr>
          <a:xfrm>
            <a:off x="650239" y="7620000"/>
            <a:ext cx="914401" cy="914400"/>
          </a:xfrm>
          <a:prstGeom prst="rect">
            <a:avLst/>
          </a:prstGeom>
          <a:solidFill>
            <a:srgbClr val="51A7F9"/>
          </a:solidFill>
        </p:spPr>
        <p:txBody>
          <a:bodyPr lIns="24384" tIns="24384" rIns="24384" bIns="24384">
            <a:noAutofit/>
          </a:bodyPr>
          <a:lstStyle>
            <a:lvl1pPr marL="0" indent="0" algn="ctr" defTabSz="792480">
              <a:spcBef>
                <a:spcPts val="0"/>
              </a:spcBef>
              <a:buSzTx/>
              <a:buNone/>
              <a:defRPr b="1" cap="all" sz="4400">
                <a:solidFill>
                  <a:srgbClr val="FFFFFF"/>
                </a:solidFill>
              </a:defRPr>
            </a:lvl1pPr>
          </a:lstStyle>
          <a:p>
            <a:pPr/>
            <a:r>
              <a:t>1</a:t>
            </a:r>
          </a:p>
        </p:txBody>
      </p:sp>
      <p:sp>
        <p:nvSpPr>
          <p:cNvPr id="121" name="Slide Number"/>
          <p:cNvSpPr txBox="1"/>
          <p:nvPr>
            <p:ph type="sldNum" sz="quarter" idx="2"/>
          </p:nvPr>
        </p:nvSpPr>
        <p:spPr>
          <a:xfrm>
            <a:off x="6369761" y="7863840"/>
            <a:ext cx="259183" cy="264669"/>
          </a:xfrm>
          <a:prstGeom prst="rect">
            <a:avLst/>
          </a:prstGeom>
        </p:spPr>
        <p:txBody>
          <a:bodyPr lIns="24384" tIns="24384" rIns="24384" bIns="24384"/>
          <a:lstStyle>
            <a:lvl1pPr defTabSz="792480">
              <a:defRPr sz="1400">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28" name="Rectangle"/>
          <p:cNvSpPr/>
          <p:nvPr/>
        </p:nvSpPr>
        <p:spPr>
          <a:xfrm>
            <a:off x="645667" y="1219199"/>
            <a:ext cx="11704322" cy="3657601"/>
          </a:xfrm>
          <a:prstGeom prst="rect">
            <a:avLst/>
          </a:prstGeom>
          <a:gradFill>
            <a:gsLst>
              <a:gs pos="0">
                <a:srgbClr val="A6AAA9"/>
              </a:gs>
              <a:gs pos="100000">
                <a:srgbClr val="FFFFFF"/>
              </a:gs>
            </a:gsLst>
            <a:lin ang="5400000"/>
          </a:gradFill>
          <a:ln w="12700">
            <a:miter lim="400000"/>
          </a:ln>
        </p:spPr>
        <p:txBody>
          <a:bodyPr lIns="24384" tIns="24384" rIns="24384" bIns="24384" anchor="ctr"/>
          <a:lstStyle/>
          <a:p>
            <a:pPr defTabSz="792480">
              <a:defRPr b="0" sz="4400">
                <a:solidFill>
                  <a:srgbClr val="FFFFFF"/>
                </a:solidFill>
                <a:latin typeface="Avenir Book"/>
                <a:ea typeface="Avenir Book"/>
                <a:cs typeface="Avenir Book"/>
                <a:sym typeface="Avenir Book"/>
              </a:defRPr>
            </a:pPr>
          </a:p>
        </p:txBody>
      </p:sp>
      <p:sp>
        <p:nvSpPr>
          <p:cNvPr id="129" name="Implementation"/>
          <p:cNvSpPr/>
          <p:nvPr>
            <p:ph type="body" sz="quarter" idx="21"/>
          </p:nvPr>
        </p:nvSpPr>
        <p:spPr>
          <a:xfrm>
            <a:off x="10010038"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Implementation</a:t>
            </a:r>
          </a:p>
        </p:txBody>
      </p:sp>
      <p:sp>
        <p:nvSpPr>
          <p:cNvPr id="130" name="3. Get the Client"/>
          <p:cNvSpPr/>
          <p:nvPr>
            <p:ph type="body" sz="quarter" idx="22"/>
          </p:nvPr>
        </p:nvSpPr>
        <p:spPr>
          <a:xfrm>
            <a:off x="7674661" y="8168640"/>
            <a:ext cx="2344522"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3. Get the Client</a:t>
            </a:r>
          </a:p>
        </p:txBody>
      </p:sp>
      <p:sp>
        <p:nvSpPr>
          <p:cNvPr id="131" name="2. Get the Meeting"/>
          <p:cNvSpPr/>
          <p:nvPr>
            <p:ph type="body" sz="quarter" idx="23"/>
          </p:nvPr>
        </p:nvSpPr>
        <p:spPr>
          <a:xfrm>
            <a:off x="5330138"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2. Get the Meeting</a:t>
            </a:r>
          </a:p>
        </p:txBody>
      </p:sp>
      <p:sp>
        <p:nvSpPr>
          <p:cNvPr id="132" name="1. Get the Leads"/>
          <p:cNvSpPr/>
          <p:nvPr>
            <p:ph type="body" sz="quarter" idx="24"/>
          </p:nvPr>
        </p:nvSpPr>
        <p:spPr>
          <a:xfrm>
            <a:off x="2994761"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1. Get the Leads</a:t>
            </a:r>
          </a:p>
        </p:txBody>
      </p:sp>
      <p:sp>
        <p:nvSpPr>
          <p:cNvPr id="133" name="Introduction"/>
          <p:cNvSpPr/>
          <p:nvPr>
            <p:ph type="body" sz="quarter" idx="25"/>
          </p:nvPr>
        </p:nvSpPr>
        <p:spPr>
          <a:xfrm>
            <a:off x="650239"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Introduction</a:t>
            </a:r>
          </a:p>
        </p:txBody>
      </p:sp>
      <p:sp>
        <p:nvSpPr>
          <p:cNvPr id="134" name="Enter quote or statement here"/>
          <p:cNvSpPr txBox="1"/>
          <p:nvPr>
            <p:ph type="body" sz="quarter" idx="26"/>
          </p:nvPr>
        </p:nvSpPr>
        <p:spPr>
          <a:xfrm>
            <a:off x="2675090" y="3861816"/>
            <a:ext cx="7654620" cy="2029969"/>
          </a:xfrm>
          <a:prstGeom prst="rect">
            <a:avLst/>
          </a:prstGeom>
        </p:spPr>
        <p:txBody>
          <a:bodyPr lIns="24384" tIns="24384" rIns="24384" bIns="24384">
            <a:spAutoFit/>
          </a:bodyPr>
          <a:lstStyle>
            <a:lvl1pPr marL="0" indent="0" algn="ctr" defTabSz="792480">
              <a:spcBef>
                <a:spcPts val="0"/>
              </a:spcBef>
              <a:buSzTx/>
              <a:buNone/>
              <a:defRPr sz="6800">
                <a:latin typeface="American Typewriter"/>
                <a:ea typeface="American Typewriter"/>
                <a:cs typeface="American Typewriter"/>
                <a:sym typeface="American Typewriter"/>
              </a:defRPr>
            </a:lvl1pPr>
          </a:lstStyle>
          <a:p>
            <a:pPr/>
            <a:r>
              <a:t>Enter quote or statement here</a:t>
            </a:r>
          </a:p>
        </p:txBody>
      </p:sp>
      <p:sp>
        <p:nvSpPr>
          <p:cNvPr id="135" name="“"/>
          <p:cNvSpPr txBox="1"/>
          <p:nvPr>
            <p:ph type="body" sz="quarter" idx="27"/>
          </p:nvPr>
        </p:nvSpPr>
        <p:spPr>
          <a:xfrm>
            <a:off x="639687" y="1951346"/>
            <a:ext cx="2319427" cy="5850908"/>
          </a:xfrm>
          <a:prstGeom prst="rect">
            <a:avLst/>
          </a:prstGeom>
          <a:effectLst>
            <a:outerShdw sx="100000" sy="100000" kx="0" ky="0" algn="b" rotWithShape="0" blurRad="25400" dist="25400" dir="5400000">
              <a:srgbClr val="000000">
                <a:alpha val="50000"/>
              </a:srgbClr>
            </a:outerShdw>
          </a:effectLst>
        </p:spPr>
        <p:txBody>
          <a:bodyPr wrap="none" lIns="24384" tIns="24384" rIns="24384" bIns="24384">
            <a:spAutoFit/>
          </a:bodyPr>
          <a:lstStyle>
            <a:lvl1pPr marL="0" indent="0" algn="ctr" defTabSz="792480">
              <a:spcBef>
                <a:spcPts val="0"/>
              </a:spcBef>
              <a:buSzTx/>
              <a:buNone/>
              <a:defRPr b="1" sz="38400">
                <a:solidFill>
                  <a:srgbClr val="51A7F9"/>
                </a:solidFill>
              </a:defRPr>
            </a:lvl1pPr>
          </a:lstStyle>
          <a:p>
            <a:pPr/>
            <a:r>
              <a:t>“</a:t>
            </a:r>
          </a:p>
        </p:txBody>
      </p:sp>
      <p:sp>
        <p:nvSpPr>
          <p:cNvPr id="136" name="”"/>
          <p:cNvSpPr txBox="1"/>
          <p:nvPr>
            <p:ph type="body" sz="quarter" idx="28"/>
          </p:nvPr>
        </p:nvSpPr>
        <p:spPr>
          <a:xfrm>
            <a:off x="10045686" y="1951346"/>
            <a:ext cx="2319427" cy="5850908"/>
          </a:xfrm>
          <a:prstGeom prst="rect">
            <a:avLst/>
          </a:prstGeom>
          <a:effectLst>
            <a:outerShdw sx="100000" sy="100000" kx="0" ky="0" algn="b" rotWithShape="0" blurRad="25400" dist="25400" dir="5400000">
              <a:srgbClr val="000000">
                <a:alpha val="50000"/>
              </a:srgbClr>
            </a:outerShdw>
          </a:effectLst>
        </p:spPr>
        <p:txBody>
          <a:bodyPr wrap="none" lIns="24384" tIns="24384" rIns="24384" bIns="24384">
            <a:spAutoFit/>
          </a:bodyPr>
          <a:lstStyle>
            <a:lvl1pPr marL="0" indent="0" algn="ctr" defTabSz="792480">
              <a:spcBef>
                <a:spcPts val="0"/>
              </a:spcBef>
              <a:buSzTx/>
              <a:buNone/>
              <a:defRPr b="1" sz="38400">
                <a:solidFill>
                  <a:srgbClr val="51A7F9"/>
                </a:solidFill>
              </a:defRPr>
            </a:lvl1pPr>
          </a:lstStyle>
          <a:p>
            <a:pPr/>
            <a:r>
              <a:t>”</a:t>
            </a:r>
          </a:p>
        </p:txBody>
      </p:sp>
      <p:sp>
        <p:nvSpPr>
          <p:cNvPr id="137" name="- Author"/>
          <p:cNvSpPr txBox="1"/>
          <p:nvPr>
            <p:ph type="body" sz="quarter" idx="29"/>
          </p:nvPr>
        </p:nvSpPr>
        <p:spPr>
          <a:xfrm>
            <a:off x="2675090" y="6735610"/>
            <a:ext cx="7654620" cy="696469"/>
          </a:xfrm>
          <a:prstGeom prst="rect">
            <a:avLst/>
          </a:prstGeom>
        </p:spPr>
        <p:txBody>
          <a:bodyPr lIns="24384" tIns="24384" rIns="24384" bIns="24384">
            <a:spAutoFit/>
          </a:bodyPr>
          <a:lstStyle>
            <a:lvl1pPr marL="0" indent="0" algn="ctr" defTabSz="792480">
              <a:spcBef>
                <a:spcPts val="0"/>
              </a:spcBef>
              <a:buSzTx/>
              <a:buNone/>
              <a:defRPr sz="4400">
                <a:latin typeface="American Typewriter"/>
                <a:ea typeface="American Typewriter"/>
                <a:cs typeface="American Typewriter"/>
                <a:sym typeface="American Typewriter"/>
              </a:defRPr>
            </a:lvl1pPr>
          </a:lstStyle>
          <a:p>
            <a:pPr/>
            <a:r>
              <a:t>- Author</a:t>
            </a:r>
          </a:p>
        </p:txBody>
      </p:sp>
      <p:sp>
        <p:nvSpPr>
          <p:cNvPr id="138" name="Slide Number"/>
          <p:cNvSpPr txBox="1"/>
          <p:nvPr>
            <p:ph type="sldNum" sz="quarter" idx="2"/>
          </p:nvPr>
        </p:nvSpPr>
        <p:spPr>
          <a:xfrm>
            <a:off x="6369761" y="7863840"/>
            <a:ext cx="259183" cy="264669"/>
          </a:xfrm>
          <a:prstGeom prst="rect">
            <a:avLst/>
          </a:prstGeom>
        </p:spPr>
        <p:txBody>
          <a:bodyPr lIns="24384" tIns="24384" rIns="24384" bIns="24384"/>
          <a:lstStyle>
            <a:lvl1pPr defTabSz="792480">
              <a:defRPr sz="1400">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halkboard copy">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45" name="Slide Number"/>
          <p:cNvSpPr txBox="1"/>
          <p:nvPr>
            <p:ph type="sldNum" sz="quarter" idx="2"/>
          </p:nvPr>
        </p:nvSpPr>
        <p:spPr>
          <a:xfrm>
            <a:off x="6390103" y="7839456"/>
            <a:ext cx="227949" cy="292080"/>
          </a:xfrm>
          <a:prstGeom prst="rect">
            <a:avLst/>
          </a:prstGeom>
        </p:spPr>
        <p:txBody>
          <a:bodyPr lIns="32918" tIns="32918" rIns="32918" bIns="32918"/>
          <a:lstStyle>
            <a:lvl1pPr defTabSz="438911">
              <a:lnSpc>
                <a:spcPct val="80000"/>
              </a:lnSpc>
              <a:defRPr spc="-70" sz="1400">
                <a:solidFill>
                  <a:srgbClr val="FFFFFF"/>
                </a:solidFill>
                <a:latin typeface="Chalkboard"/>
                <a:ea typeface="Chalkboard"/>
                <a:cs typeface="Chalkboard"/>
                <a:sym typeface="Chalkboar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image with text">
    <p:spTree>
      <p:nvGrpSpPr>
        <p:cNvPr id="1" name=""/>
        <p:cNvGrpSpPr/>
        <p:nvPr/>
      </p:nvGrpSpPr>
      <p:grpSpPr>
        <a:xfrm>
          <a:off x="0" y="0"/>
          <a:ext cx="0" cy="0"/>
          <a:chOff x="0" y="0"/>
          <a:chExt cx="0" cy="0"/>
        </a:xfrm>
      </p:grpSpPr>
      <p:sp>
        <p:nvSpPr>
          <p:cNvPr id="152" name="blank-price-tag label-on-wooden-background.jpg"/>
          <p:cNvSpPr/>
          <p:nvPr>
            <p:ph type="pic" idx="21"/>
          </p:nvPr>
        </p:nvSpPr>
        <p:spPr>
          <a:xfrm>
            <a:off x="-1" y="273053"/>
            <a:ext cx="13004838" cy="8667725"/>
          </a:xfrm>
          <a:prstGeom prst="rect">
            <a:avLst/>
          </a:prstGeom>
        </p:spPr>
        <p:txBody>
          <a:bodyPr lIns="91439" tIns="45719" rIns="91439" bIns="45719" anchor="t">
            <a:noAutofit/>
          </a:bodyPr>
          <a:lstStyle/>
          <a:p>
            <a:pPr/>
          </a:p>
        </p:txBody>
      </p:sp>
      <p:sp>
        <p:nvSpPr>
          <p:cNvPr id="153" name="Rectangle"/>
          <p:cNvSpPr/>
          <p:nvPr>
            <p:ph type="body" sz="quarter" idx="22"/>
          </p:nvPr>
        </p:nvSpPr>
        <p:spPr>
          <a:xfrm>
            <a:off x="-1" y="7620000"/>
            <a:ext cx="13004803" cy="914400"/>
          </a:xfrm>
          <a:prstGeom prst="rect">
            <a:avLst/>
          </a:prstGeom>
          <a:solidFill>
            <a:srgbClr val="000000">
              <a:alpha val="70000"/>
            </a:srgbClr>
          </a:solidFill>
        </p:spPr>
        <p:txBody>
          <a:bodyPr lIns="24384" tIns="24384" rIns="24384" bIns="24384">
            <a:noAutofit/>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154" name="IMAGE WITH TEXT"/>
          <p:cNvSpPr txBox="1"/>
          <p:nvPr>
            <p:ph type="body" sz="quarter" idx="23"/>
          </p:nvPr>
        </p:nvSpPr>
        <p:spPr>
          <a:xfrm>
            <a:off x="4059046" y="7718020"/>
            <a:ext cx="4886707" cy="718360"/>
          </a:xfrm>
          <a:prstGeom prst="rect">
            <a:avLst/>
          </a:prstGeom>
        </p:spPr>
        <p:txBody>
          <a:bodyPr wrap="none" lIns="24384" tIns="24384" rIns="24384" bIns="24384">
            <a:spAutoFit/>
          </a:bodyPr>
          <a:lstStyle/>
          <a:p>
            <a:pPr marL="0" indent="0" algn="ctr" defTabSz="792480">
              <a:spcBef>
                <a:spcPts val="0"/>
              </a:spcBef>
              <a:buSzTx/>
              <a:buNone/>
              <a:defRPr cap="all" sz="4400">
                <a:solidFill>
                  <a:srgbClr val="FFFFFF"/>
                </a:solidFill>
                <a:latin typeface="Helvetica Neue Thin"/>
                <a:ea typeface="Helvetica Neue Thin"/>
                <a:cs typeface="Helvetica Neue Thin"/>
                <a:sym typeface="Helvetica Neue Thin"/>
              </a:defRPr>
            </a:pPr>
            <a:r>
              <a:rPr b="1">
                <a:latin typeface="Helvetica Neue"/>
                <a:ea typeface="Helvetica Neue"/>
                <a:cs typeface="Helvetica Neue"/>
                <a:sym typeface="Helvetica Neue"/>
              </a:rPr>
              <a:t>IMAGE </a:t>
            </a:r>
            <a:r>
              <a:t>WITH</a:t>
            </a:r>
            <a:r>
              <a:rPr b="1">
                <a:latin typeface="Helvetica Neue"/>
                <a:ea typeface="Helvetica Neue"/>
                <a:cs typeface="Helvetica Neue"/>
                <a:sym typeface="Helvetica Neue"/>
              </a:rPr>
              <a:t> TEXT</a:t>
            </a:r>
          </a:p>
        </p:txBody>
      </p:sp>
      <p:sp>
        <p:nvSpPr>
          <p:cNvPr id="155" name="Slide Number"/>
          <p:cNvSpPr txBox="1"/>
          <p:nvPr>
            <p:ph type="sldNum" sz="quarter" idx="2"/>
          </p:nvPr>
        </p:nvSpPr>
        <p:spPr>
          <a:xfrm>
            <a:off x="6369761" y="7863840"/>
            <a:ext cx="259183" cy="264669"/>
          </a:xfrm>
          <a:prstGeom prst="rect">
            <a:avLst/>
          </a:prstGeom>
        </p:spPr>
        <p:txBody>
          <a:bodyPr lIns="24384" tIns="24384" rIns="24384" bIns="24384"/>
          <a:lstStyle>
            <a:lvl1pPr defTabSz="792480">
              <a:defRPr sz="1400">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worksheet copy">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62" name="Question……"/>
          <p:cNvSpPr txBox="1"/>
          <p:nvPr>
            <p:ph type="body" sz="half" idx="21"/>
          </p:nvPr>
        </p:nvSpPr>
        <p:spPr>
          <a:xfrm>
            <a:off x="1976119" y="2751556"/>
            <a:ext cx="9052561" cy="4250488"/>
          </a:xfrm>
          <a:prstGeom prst="rect">
            <a:avLst/>
          </a:prstGeom>
        </p:spPr>
        <p:txBody>
          <a:bodyPr lIns="34290" tIns="34290" rIns="34290" bIns="34290">
            <a:spAutoFit/>
          </a:bodyPr>
          <a:lstStyle/>
          <a:p>
            <a:pPr marL="0" indent="0" algn="ctr" defTabSz="560831">
              <a:spcBef>
                <a:spcPts val="0"/>
              </a:spcBef>
              <a:buSzTx/>
              <a:buNone/>
              <a:defRPr spc="-380" sz="7600">
                <a:solidFill>
                  <a:srgbClr val="FFFFFF"/>
                </a:solidFill>
                <a:latin typeface="Chalkduster"/>
                <a:ea typeface="Chalkduster"/>
                <a:cs typeface="Chalkduster"/>
                <a:sym typeface="Chalkduster"/>
              </a:defRPr>
            </a:pPr>
            <a:r>
              <a:t>Question…</a:t>
            </a:r>
          </a:p>
          <a:p>
            <a:pPr marL="0" indent="0" algn="ctr" defTabSz="560831">
              <a:spcBef>
                <a:spcPts val="0"/>
              </a:spcBef>
              <a:buSzTx/>
              <a:buNone/>
              <a:defRPr spc="-380" sz="7600">
                <a:solidFill>
                  <a:srgbClr val="FFFFFF"/>
                </a:solidFill>
                <a:latin typeface="Chalkduster"/>
                <a:ea typeface="Chalkduster"/>
                <a:cs typeface="Chalkduster"/>
                <a:sym typeface="Chalkduster"/>
              </a:defRPr>
            </a:pPr>
          </a:p>
          <a:p>
            <a:pPr marL="0" indent="0" algn="ctr" defTabSz="560831">
              <a:spcBef>
                <a:spcPts val="0"/>
              </a:spcBef>
              <a:buSzTx/>
              <a:buNone/>
              <a:defRPr spc="-270" sz="5400">
                <a:solidFill>
                  <a:srgbClr val="F5D328"/>
                </a:solidFill>
                <a:latin typeface="Chalkduster"/>
                <a:ea typeface="Chalkduster"/>
                <a:cs typeface="Chalkduster"/>
                <a:sym typeface="Chalkduster"/>
              </a:defRPr>
            </a:pPr>
            <a:r>
              <a:t>(other instructions optional)</a:t>
            </a:r>
          </a:p>
        </p:txBody>
      </p:sp>
      <p:sp>
        <p:nvSpPr>
          <p:cNvPr id="163" name="Slide Number"/>
          <p:cNvSpPr txBox="1"/>
          <p:nvPr>
            <p:ph type="sldNum" sz="quarter" idx="2"/>
          </p:nvPr>
        </p:nvSpPr>
        <p:spPr>
          <a:xfrm>
            <a:off x="6390103" y="7839456"/>
            <a:ext cx="227949" cy="292080"/>
          </a:xfrm>
          <a:prstGeom prst="rect">
            <a:avLst/>
          </a:prstGeom>
        </p:spPr>
        <p:txBody>
          <a:bodyPr lIns="32918" tIns="32918" rIns="32918" bIns="32918"/>
          <a:lstStyle>
            <a:lvl1pPr defTabSz="438911">
              <a:lnSpc>
                <a:spcPct val="80000"/>
              </a:lnSpc>
              <a:defRPr spc="-70" sz="1400">
                <a:solidFill>
                  <a:srgbClr val="FFFFFF"/>
                </a:solidFill>
                <a:latin typeface="Chalkboard"/>
                <a:ea typeface="Chalkboard"/>
                <a:cs typeface="Chalkboard"/>
                <a:sym typeface="Chalkboar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worksheet copy">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70" name="Question……"/>
          <p:cNvSpPr txBox="1"/>
          <p:nvPr>
            <p:ph type="body" sz="half" idx="21"/>
          </p:nvPr>
        </p:nvSpPr>
        <p:spPr>
          <a:xfrm>
            <a:off x="1473199" y="2709815"/>
            <a:ext cx="10058402" cy="4333970"/>
          </a:xfrm>
          <a:prstGeom prst="rect">
            <a:avLst/>
          </a:prstGeom>
        </p:spPr>
        <p:txBody>
          <a:bodyPr lIns="38100" tIns="38100" rIns="38100" bIns="38100">
            <a:spAutoFit/>
          </a:bodyPr>
          <a:lstStyle/>
          <a:p>
            <a:pPr marL="0" indent="0" algn="ctr" defTabSz="560831">
              <a:spcBef>
                <a:spcPts val="0"/>
              </a:spcBef>
              <a:buSzTx/>
              <a:buNone/>
              <a:defRPr spc="-380" sz="7600">
                <a:solidFill>
                  <a:srgbClr val="FFFFFF"/>
                </a:solidFill>
                <a:latin typeface="Chalkduster"/>
                <a:ea typeface="Chalkduster"/>
                <a:cs typeface="Chalkduster"/>
                <a:sym typeface="Chalkduster"/>
              </a:defRPr>
            </a:pPr>
            <a:r>
              <a:t>Question…</a:t>
            </a:r>
          </a:p>
          <a:p>
            <a:pPr marL="0" indent="0" algn="ctr" defTabSz="560831">
              <a:spcBef>
                <a:spcPts val="0"/>
              </a:spcBef>
              <a:buSzTx/>
              <a:buNone/>
              <a:defRPr spc="-380" sz="7600">
                <a:solidFill>
                  <a:srgbClr val="FFFFFF"/>
                </a:solidFill>
                <a:latin typeface="Chalkduster"/>
                <a:ea typeface="Chalkduster"/>
                <a:cs typeface="Chalkduster"/>
                <a:sym typeface="Chalkduster"/>
              </a:defRPr>
            </a:pPr>
          </a:p>
          <a:p>
            <a:pPr marL="0" indent="0" algn="ctr" defTabSz="560831">
              <a:spcBef>
                <a:spcPts val="0"/>
              </a:spcBef>
              <a:buSzTx/>
              <a:buNone/>
              <a:defRPr spc="-280" sz="5600">
                <a:solidFill>
                  <a:srgbClr val="F5D328"/>
                </a:solidFill>
                <a:latin typeface="Chalkduster"/>
                <a:ea typeface="Chalkduster"/>
                <a:cs typeface="Chalkduster"/>
                <a:sym typeface="Chalkduster"/>
              </a:defRPr>
            </a:pPr>
            <a:r>
              <a:t>(other instructions optional)</a:t>
            </a:r>
          </a:p>
        </p:txBody>
      </p:sp>
      <p:sp>
        <p:nvSpPr>
          <p:cNvPr id="171" name="Slide Number"/>
          <p:cNvSpPr txBox="1"/>
          <p:nvPr>
            <p:ph type="sldNum" sz="quarter" idx="2"/>
          </p:nvPr>
        </p:nvSpPr>
        <p:spPr>
          <a:xfrm>
            <a:off x="6375959" y="8168640"/>
            <a:ext cx="256609" cy="337158"/>
          </a:xfrm>
          <a:prstGeom prst="rect">
            <a:avLst/>
          </a:prstGeom>
        </p:spPr>
        <p:txBody>
          <a:bodyPr lIns="36576" tIns="36576" rIns="36576" bIns="36576"/>
          <a:lstStyle>
            <a:lvl1pPr defTabSz="438911">
              <a:lnSpc>
                <a:spcPct val="80000"/>
              </a:lnSpc>
              <a:defRPr spc="-80">
                <a:solidFill>
                  <a:srgbClr val="FFFFFF"/>
                </a:solidFill>
                <a:latin typeface="Chalkboard"/>
                <a:ea typeface="Chalkboard"/>
                <a:cs typeface="Chalkboard"/>
                <a:sym typeface="Chalkboar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ext break">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78" name="Title of this title."/>
          <p:cNvSpPr txBox="1"/>
          <p:nvPr>
            <p:ph type="body" sz="quarter" idx="21"/>
          </p:nvPr>
        </p:nvSpPr>
        <p:spPr>
          <a:xfrm>
            <a:off x="1473199" y="4152900"/>
            <a:ext cx="10058402" cy="1447801"/>
          </a:xfrm>
          <a:prstGeom prst="rect">
            <a:avLst/>
          </a:prstGeom>
        </p:spPr>
        <p:txBody>
          <a:bodyPr lIns="38100" tIns="38100" rIns="38100" bIns="38100">
            <a:spAutoFit/>
          </a:bodyPr>
          <a:lstStyle>
            <a:lvl1pPr marL="0" indent="0" algn="ctr" defTabSz="560831">
              <a:lnSpc>
                <a:spcPct val="80000"/>
              </a:lnSpc>
              <a:spcBef>
                <a:spcPts val="0"/>
              </a:spcBef>
              <a:buSzTx/>
              <a:buNone/>
              <a:defRPr spc="-450" sz="9000">
                <a:solidFill>
                  <a:srgbClr val="FFFFFF"/>
                </a:solidFill>
                <a:latin typeface="Lato Bold"/>
                <a:ea typeface="Lato Bold"/>
                <a:cs typeface="Lato Bold"/>
                <a:sym typeface="Lato Bold"/>
              </a:defRPr>
            </a:lvl1pPr>
          </a:lstStyle>
          <a:p>
            <a:pPr>
              <a:defRPr>
                <a:solidFill>
                  <a:srgbClr val="53585F"/>
                </a:solidFill>
              </a:defRPr>
            </a:pPr>
            <a:r>
              <a:rPr>
                <a:solidFill>
                  <a:srgbClr val="FFFFFF"/>
                </a:solidFill>
              </a:rPr>
              <a:t>Title of this title.</a:t>
            </a:r>
          </a:p>
        </p:txBody>
      </p:sp>
      <p:sp>
        <p:nvSpPr>
          <p:cNvPr id="179" name="Slide Number"/>
          <p:cNvSpPr txBox="1"/>
          <p:nvPr>
            <p:ph type="sldNum" sz="quarter" idx="2"/>
          </p:nvPr>
        </p:nvSpPr>
        <p:spPr>
          <a:xfrm>
            <a:off x="6367947" y="7848600"/>
            <a:ext cx="259183" cy="246990"/>
          </a:xfrm>
          <a:prstGeom prst="rect">
            <a:avLst/>
          </a:prstGeom>
        </p:spPr>
        <p:txBody>
          <a:bodyPr lIns="24384" tIns="24384" rIns="24384" bIns="24384"/>
          <a:lstStyle>
            <a:lvl1pPr defTabSz="587022">
              <a:defRPr sz="1400">
                <a:solidFill>
                  <a:srgbClr val="EBEBEB"/>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Horizontal">
    <p:spTree>
      <p:nvGrpSpPr>
        <p:cNvPr id="1" name=""/>
        <p:cNvGrpSpPr/>
        <p:nvPr/>
      </p:nvGrpSpPr>
      <p:grpSpPr>
        <a:xfrm>
          <a:off x="0" y="0"/>
          <a:ext cx="0" cy="0"/>
          <a:chOff x="0" y="0"/>
          <a:chExt cx="0" cy="0"/>
        </a:xfrm>
      </p:grpSpPr>
      <p:sp>
        <p:nvSpPr>
          <p:cNvPr id="20" name="View of beach and sea from a grassy sand dune"/>
          <p:cNvSpPr/>
          <p:nvPr>
            <p:ph type="pic" idx="21"/>
          </p:nvPr>
        </p:nvSpPr>
        <p:spPr>
          <a:xfrm>
            <a:off x="1625600" y="374650"/>
            <a:ext cx="9753600" cy="6502400"/>
          </a:xfrm>
          <a:prstGeom prst="rect">
            <a:avLst/>
          </a:prstGeom>
        </p:spPr>
        <p:txBody>
          <a:bodyPr lIns="91439" tIns="45719" rIns="91439" bIns="45719" anchor="t">
            <a:noAutofit/>
          </a:bodyPr>
          <a:lstStyle/>
          <a:p>
            <a:pPr/>
          </a:p>
        </p:txBody>
      </p:sp>
      <p:sp>
        <p:nvSpPr>
          <p:cNvPr id="21" name="Title Text"/>
          <p:cNvSpPr txBox="1"/>
          <p:nvPr>
            <p:ph type="title"/>
          </p:nvPr>
        </p:nvSpPr>
        <p:spPr>
          <a:xfrm>
            <a:off x="1270000" y="6718300"/>
            <a:ext cx="10464800" cy="1422400"/>
          </a:xfrm>
          <a:prstGeom prst="rect">
            <a:avLst/>
          </a:prstGeom>
        </p:spPr>
        <p:txBody>
          <a:bodyPr anchor="b"/>
          <a:lstStyle/>
          <a:p>
            <a:pPr/>
            <a:r>
              <a:t>Title Text</a:t>
            </a:r>
          </a:p>
        </p:txBody>
      </p:sp>
      <p:sp>
        <p:nvSpPr>
          <p:cNvPr id="22" name="Body Level One…"/>
          <p:cNvSpPr txBox="1"/>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grey">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86" name="Slide Number"/>
          <p:cNvSpPr txBox="1"/>
          <p:nvPr>
            <p:ph type="sldNum" sz="quarter" idx="2"/>
          </p:nvPr>
        </p:nvSpPr>
        <p:spPr>
          <a:xfrm>
            <a:off x="6368573" y="7842884"/>
            <a:ext cx="259081" cy="271781"/>
          </a:xfrm>
          <a:prstGeom prst="rect">
            <a:avLst/>
          </a:prstGeom>
        </p:spPr>
        <p:txBody>
          <a:bodyPr lIns="34290" tIns="34290" rIns="34290" bIns="34290"/>
          <a:lstStyle>
            <a:lvl1pPr defTabSz="560831">
              <a:defRPr sz="1400">
                <a:solidFill>
                  <a:srgbClr val="535353"/>
                </a:solidFill>
                <a:latin typeface="Gill Sans Light"/>
                <a:ea typeface="Gill Sans Light"/>
                <a:cs typeface="Gill Sans Light"/>
                <a:sym typeface="Gill Sans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lean with Progres Bar">
    <p:spTree>
      <p:nvGrpSpPr>
        <p:cNvPr id="1" name=""/>
        <p:cNvGrpSpPr/>
        <p:nvPr/>
      </p:nvGrpSpPr>
      <p:grpSpPr>
        <a:xfrm>
          <a:off x="0" y="0"/>
          <a:ext cx="0" cy="0"/>
          <a:chOff x="0" y="0"/>
          <a:chExt cx="0" cy="0"/>
        </a:xfrm>
      </p:grpSpPr>
      <p:sp>
        <p:nvSpPr>
          <p:cNvPr id="193" name="TEXT"/>
          <p:cNvSpPr txBox="1"/>
          <p:nvPr>
            <p:ph type="body" sz="quarter" idx="21"/>
          </p:nvPr>
        </p:nvSpPr>
        <p:spPr>
          <a:xfrm>
            <a:off x="5447868" y="4261866"/>
            <a:ext cx="2109064" cy="1229869"/>
          </a:xfrm>
          <a:prstGeom prst="rect">
            <a:avLst/>
          </a:prstGeom>
        </p:spPr>
        <p:txBody>
          <a:bodyPr wrap="none" lIns="24384" tIns="24384" rIns="24384" bIns="24384">
            <a:spAutoFit/>
          </a:bodyPr>
          <a:lstStyle>
            <a:lvl1pPr marL="0" indent="0" algn="ctr" defTabSz="792480">
              <a:spcBef>
                <a:spcPts val="0"/>
              </a:spcBef>
              <a:buSzTx/>
              <a:buNone/>
              <a:defRPr sz="6800">
                <a:latin typeface="Avenir Book"/>
                <a:ea typeface="Avenir Book"/>
                <a:cs typeface="Avenir Book"/>
                <a:sym typeface="Avenir Book"/>
              </a:defRPr>
            </a:lvl1pPr>
          </a:lstStyle>
          <a:p>
            <a:pPr/>
            <a:r>
              <a:t>TEXT</a:t>
            </a:r>
          </a:p>
        </p:txBody>
      </p:sp>
      <p:sp>
        <p:nvSpPr>
          <p:cNvPr id="194" name="Implementation"/>
          <p:cNvSpPr/>
          <p:nvPr>
            <p:ph type="body" sz="quarter" idx="22"/>
          </p:nvPr>
        </p:nvSpPr>
        <p:spPr>
          <a:xfrm>
            <a:off x="10010038"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Implementation</a:t>
            </a:r>
          </a:p>
        </p:txBody>
      </p:sp>
      <p:sp>
        <p:nvSpPr>
          <p:cNvPr id="195" name="3. Win Clients"/>
          <p:cNvSpPr/>
          <p:nvPr>
            <p:ph type="body" sz="quarter" idx="23"/>
          </p:nvPr>
        </p:nvSpPr>
        <p:spPr>
          <a:xfrm>
            <a:off x="7674661" y="8168640"/>
            <a:ext cx="2344522"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3. Win Clients</a:t>
            </a:r>
          </a:p>
        </p:txBody>
      </p:sp>
      <p:sp>
        <p:nvSpPr>
          <p:cNvPr id="196" name="2. Educate Prospects"/>
          <p:cNvSpPr/>
          <p:nvPr>
            <p:ph type="body" sz="quarter" idx="24"/>
          </p:nvPr>
        </p:nvSpPr>
        <p:spPr>
          <a:xfrm>
            <a:off x="5330138"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2. Educate Prospects</a:t>
            </a:r>
          </a:p>
        </p:txBody>
      </p:sp>
      <p:sp>
        <p:nvSpPr>
          <p:cNvPr id="197" name="1. Attract Leads"/>
          <p:cNvSpPr/>
          <p:nvPr>
            <p:ph type="body" sz="quarter" idx="25"/>
          </p:nvPr>
        </p:nvSpPr>
        <p:spPr>
          <a:xfrm>
            <a:off x="2994761"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1. Attract Leads</a:t>
            </a:r>
          </a:p>
        </p:txBody>
      </p:sp>
      <p:sp>
        <p:nvSpPr>
          <p:cNvPr id="198" name="Introduction"/>
          <p:cNvSpPr/>
          <p:nvPr>
            <p:ph type="body" sz="quarter" idx="26"/>
          </p:nvPr>
        </p:nvSpPr>
        <p:spPr>
          <a:xfrm>
            <a:off x="650239"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Introduction</a:t>
            </a:r>
          </a:p>
        </p:txBody>
      </p:sp>
      <p:sp>
        <p:nvSpPr>
          <p:cNvPr id="199" name="Slide Number"/>
          <p:cNvSpPr txBox="1"/>
          <p:nvPr>
            <p:ph type="sldNum" sz="quarter" idx="2"/>
          </p:nvPr>
        </p:nvSpPr>
        <p:spPr>
          <a:xfrm>
            <a:off x="6369761" y="7863840"/>
            <a:ext cx="259183" cy="264669"/>
          </a:xfrm>
          <a:prstGeom prst="rect">
            <a:avLst/>
          </a:prstGeom>
        </p:spPr>
        <p:txBody>
          <a:bodyPr lIns="24384" tIns="24384" rIns="24384" bIns="24384"/>
          <a:lstStyle>
            <a:lvl1pPr defTabSz="792480">
              <a:defRPr sz="1400">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key principles">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06" name="5"/>
          <p:cNvSpPr txBox="1"/>
          <p:nvPr>
            <p:ph type="body" sz="quarter" idx="21"/>
          </p:nvPr>
        </p:nvSpPr>
        <p:spPr>
          <a:xfrm>
            <a:off x="1287804" y="1937630"/>
            <a:ext cx="2393505" cy="5878340"/>
          </a:xfrm>
          <a:prstGeom prst="rect">
            <a:avLst/>
          </a:prstGeom>
          <a:effectLst>
            <a:outerShdw sx="100000" sy="100000" kx="0" ky="0" algn="b" rotWithShape="0" blurRad="38100" dist="38100" dir="2700000">
              <a:srgbClr val="000000">
                <a:alpha val="75000"/>
              </a:srgbClr>
            </a:outerShdw>
          </a:effectLst>
        </p:spPr>
        <p:txBody>
          <a:bodyPr lIns="38100" tIns="38100" rIns="38100" bIns="38100">
            <a:spAutoFit/>
          </a:bodyPr>
          <a:lstStyle>
            <a:lvl1pPr marL="0" indent="0" algn="ctr" defTabSz="560831">
              <a:lnSpc>
                <a:spcPct val="80000"/>
              </a:lnSpc>
              <a:spcBef>
                <a:spcPts val="0"/>
              </a:spcBef>
              <a:buSzTx/>
              <a:buNone/>
              <a:defRPr b="1" spc="-1920" sz="38400">
                <a:solidFill>
                  <a:srgbClr val="FF2600"/>
                </a:solidFill>
              </a:defRPr>
            </a:lvl1pPr>
          </a:lstStyle>
          <a:p>
            <a:pPr/>
            <a:r>
              <a:t>5</a:t>
            </a:r>
          </a:p>
        </p:txBody>
      </p:sp>
      <p:sp>
        <p:nvSpPr>
          <p:cNvPr id="207" name="key principles"/>
          <p:cNvSpPr txBox="1"/>
          <p:nvPr>
            <p:ph type="body" sz="half" idx="22"/>
          </p:nvPr>
        </p:nvSpPr>
        <p:spPr>
          <a:xfrm>
            <a:off x="1837344" y="3524249"/>
            <a:ext cx="11240263" cy="2705101"/>
          </a:xfrm>
          <a:prstGeom prst="rect">
            <a:avLst/>
          </a:prstGeom>
          <a:effectLst>
            <a:outerShdw sx="100000" sy="100000" kx="0" ky="0" algn="b" rotWithShape="0" blurRad="38100" dist="38100" dir="2700000">
              <a:srgbClr val="FFFFFF">
                <a:alpha val="75000"/>
              </a:srgbClr>
            </a:outerShdw>
          </a:effectLst>
        </p:spPr>
        <p:txBody>
          <a:bodyPr wrap="none" lIns="38100" tIns="38100" rIns="38100" bIns="38100">
            <a:spAutoFit/>
          </a:bodyPr>
          <a:lstStyle>
            <a:lvl1pPr marL="0" indent="0" algn="ctr" defTabSz="560831">
              <a:lnSpc>
                <a:spcPct val="80000"/>
              </a:lnSpc>
              <a:spcBef>
                <a:spcPts val="0"/>
              </a:spcBef>
              <a:buSzTx/>
              <a:buNone/>
              <a:defRPr i="1" spc="-860" sz="17200">
                <a:latin typeface="Lato Black"/>
                <a:ea typeface="Lato Black"/>
                <a:cs typeface="Lato Black"/>
                <a:sym typeface="Lato Black"/>
              </a:defRPr>
            </a:lvl1pPr>
          </a:lstStyle>
          <a:p>
            <a:pPr/>
            <a:r>
              <a:t>key principles</a:t>
            </a:r>
          </a:p>
        </p:txBody>
      </p:sp>
      <p:sp>
        <p:nvSpPr>
          <p:cNvPr id="208" name="Slide Number"/>
          <p:cNvSpPr txBox="1"/>
          <p:nvPr>
            <p:ph type="sldNum" sz="quarter" idx="2"/>
          </p:nvPr>
        </p:nvSpPr>
        <p:spPr>
          <a:xfrm>
            <a:off x="6351587" y="8172450"/>
            <a:ext cx="292101" cy="304800"/>
          </a:xfrm>
          <a:prstGeom prst="rect">
            <a:avLst/>
          </a:prstGeom>
        </p:spPr>
        <p:txBody>
          <a:bodyPr lIns="38100" tIns="38100" rIns="38100" bIns="38100"/>
          <a:lstStyle>
            <a:lvl1pPr defTabSz="560831">
              <a:defRPr>
                <a:solidFill>
                  <a:srgbClr val="535353"/>
                </a:solidFill>
                <a:latin typeface="Gill Sans Light"/>
                <a:ea typeface="Gill Sans Light"/>
                <a:cs typeface="Gill Sans Light"/>
                <a:sym typeface="Gill Sans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ocus tex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15" name="Title"/>
          <p:cNvSpPr txBox="1"/>
          <p:nvPr>
            <p:ph type="body" sz="quarter" idx="21"/>
          </p:nvPr>
        </p:nvSpPr>
        <p:spPr>
          <a:xfrm>
            <a:off x="1930399" y="3429000"/>
            <a:ext cx="9144002" cy="1447801"/>
          </a:xfrm>
          <a:prstGeom prst="rect">
            <a:avLst/>
          </a:prstGeom>
        </p:spPr>
        <p:txBody>
          <a:bodyPr lIns="38100" tIns="38100" rIns="38100" bIns="38100" anchor="b">
            <a:spAutoFit/>
          </a:bodyPr>
          <a:lstStyle>
            <a:lvl1pPr marL="0" indent="0" algn="ctr" defTabSz="560831">
              <a:lnSpc>
                <a:spcPct val="80000"/>
              </a:lnSpc>
              <a:spcBef>
                <a:spcPts val="0"/>
              </a:spcBef>
              <a:buSzTx/>
              <a:buNone/>
              <a:defRPr spc="-450" sz="9000">
                <a:solidFill>
                  <a:srgbClr val="51A7F9"/>
                </a:solidFill>
                <a:latin typeface="Lato Bold"/>
                <a:ea typeface="Lato Bold"/>
                <a:cs typeface="Lato Bold"/>
                <a:sym typeface="Lato Bold"/>
              </a:defRPr>
            </a:lvl1pPr>
          </a:lstStyle>
          <a:p>
            <a:pPr/>
            <a:r>
              <a:t>Title</a:t>
            </a:r>
          </a:p>
        </p:txBody>
      </p:sp>
      <p:sp>
        <p:nvSpPr>
          <p:cNvPr id="216" name="Description"/>
          <p:cNvSpPr txBox="1"/>
          <p:nvPr>
            <p:ph type="body" sz="quarter" idx="22"/>
          </p:nvPr>
        </p:nvSpPr>
        <p:spPr>
          <a:xfrm>
            <a:off x="1930400" y="4876800"/>
            <a:ext cx="9144002" cy="891739"/>
          </a:xfrm>
          <a:prstGeom prst="rect">
            <a:avLst/>
          </a:prstGeom>
        </p:spPr>
        <p:txBody>
          <a:bodyPr lIns="24384" tIns="24384" rIns="24384" bIns="24384" anchor="t">
            <a:spAutoFit/>
          </a:bodyPr>
          <a:lstStyle>
            <a:lvl1pPr marL="0" indent="0" algn="ctr" defTabSz="560831">
              <a:spcBef>
                <a:spcPts val="0"/>
              </a:spcBef>
              <a:buSzTx/>
              <a:buNone/>
              <a:defRPr sz="5600">
                <a:latin typeface="Helvetica Neue Thin"/>
                <a:ea typeface="Helvetica Neue Thin"/>
                <a:cs typeface="Helvetica Neue Thin"/>
                <a:sym typeface="Helvetica Neue Thin"/>
              </a:defRPr>
            </a:lvl1pPr>
          </a:lstStyle>
          <a:p>
            <a:pPr/>
            <a:r>
              <a:t>Description</a:t>
            </a:r>
          </a:p>
        </p:txBody>
      </p:sp>
      <p:sp>
        <p:nvSpPr>
          <p:cNvPr id="217" name="Slide Number"/>
          <p:cNvSpPr txBox="1"/>
          <p:nvPr>
            <p:ph type="sldNum" sz="quarter" idx="2"/>
          </p:nvPr>
        </p:nvSpPr>
        <p:spPr>
          <a:xfrm>
            <a:off x="6368573" y="7842884"/>
            <a:ext cx="259081" cy="271781"/>
          </a:xfrm>
          <a:prstGeom prst="rect">
            <a:avLst/>
          </a:prstGeom>
        </p:spPr>
        <p:txBody>
          <a:bodyPr lIns="34290" tIns="34290" rIns="34290" bIns="34290"/>
          <a:lstStyle>
            <a:lvl1pPr defTabSz="560831">
              <a:defRPr sz="1400">
                <a:solidFill>
                  <a:srgbClr val="535353"/>
                </a:solidFill>
                <a:latin typeface="Gill Sans Light"/>
                <a:ea typeface="Gill Sans Light"/>
                <a:cs typeface="Gill Sans Light"/>
                <a:sym typeface="Gill Sans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ck Slide">
    <p:spTree>
      <p:nvGrpSpPr>
        <p:cNvPr id="1" name=""/>
        <p:cNvGrpSpPr/>
        <p:nvPr/>
      </p:nvGrpSpPr>
      <p:grpSpPr>
        <a:xfrm>
          <a:off x="0" y="0"/>
          <a:ext cx="0" cy="0"/>
          <a:chOff x="0" y="0"/>
          <a:chExt cx="0" cy="0"/>
        </a:xfrm>
      </p:grpSpPr>
      <p:sp>
        <p:nvSpPr>
          <p:cNvPr id="224" name="Rectangle"/>
          <p:cNvSpPr/>
          <p:nvPr/>
        </p:nvSpPr>
        <p:spPr>
          <a:xfrm>
            <a:off x="650239" y="1219199"/>
            <a:ext cx="11704322" cy="7315201"/>
          </a:xfrm>
          <a:prstGeom prst="rect">
            <a:avLst/>
          </a:prstGeom>
          <a:solidFill>
            <a:srgbClr val="000000"/>
          </a:solidFill>
          <a:ln w="12700">
            <a:miter lim="400000"/>
          </a:ln>
        </p:spPr>
        <p:txBody>
          <a:bodyPr lIns="24384" tIns="24384" rIns="24384" bIns="24384" anchor="ctr"/>
          <a:lstStyle/>
          <a:p>
            <a:pPr defTabSz="792480">
              <a:defRPr b="0" sz="4400">
                <a:solidFill>
                  <a:srgbClr val="FFFFFF"/>
                </a:solidFill>
                <a:latin typeface="Avenir Book"/>
                <a:ea typeface="Avenir Book"/>
                <a:cs typeface="Avenir Book"/>
                <a:sym typeface="Avenir Book"/>
              </a:defRPr>
            </a:pPr>
          </a:p>
        </p:txBody>
      </p:sp>
      <p:sp>
        <p:nvSpPr>
          <p:cNvPr id="225" name="Add text here, can use different color too…"/>
          <p:cNvSpPr txBox="1"/>
          <p:nvPr>
            <p:ph type="body" sz="quarter" idx="21"/>
          </p:nvPr>
        </p:nvSpPr>
        <p:spPr>
          <a:xfrm>
            <a:off x="1600723" y="3849116"/>
            <a:ext cx="9803353" cy="2055369"/>
          </a:xfrm>
          <a:prstGeom prst="rect">
            <a:avLst/>
          </a:prstGeom>
        </p:spPr>
        <p:txBody>
          <a:bodyPr lIns="24384" tIns="24384" rIns="24384" bIns="24384">
            <a:spAutoFit/>
          </a:bodyPr>
          <a:lstStyle/>
          <a:p>
            <a:pPr marL="0" indent="0" algn="ctr" defTabSz="792480">
              <a:spcBef>
                <a:spcPts val="0"/>
              </a:spcBef>
              <a:buSzTx/>
              <a:buNone/>
              <a:defRPr sz="5800">
                <a:solidFill>
                  <a:srgbClr val="FF2600"/>
                </a:solidFill>
                <a:latin typeface="Avenir Book"/>
                <a:ea typeface="Avenir Book"/>
                <a:cs typeface="Avenir Book"/>
                <a:sym typeface="Avenir Book"/>
              </a:defRPr>
            </a:pPr>
            <a:r>
              <a:rPr>
                <a:solidFill>
                  <a:srgbClr val="FFFFFF"/>
                </a:solidFill>
              </a:rPr>
              <a:t>Add text here, </a:t>
            </a:r>
            <a:r>
              <a:rPr>
                <a:solidFill>
                  <a:srgbClr val="51A7F9"/>
                </a:solidFill>
              </a:rPr>
              <a:t>can use different color too…</a:t>
            </a:r>
          </a:p>
        </p:txBody>
      </p:sp>
      <p:sp>
        <p:nvSpPr>
          <p:cNvPr id="226" name="Optional text to appear with animation"/>
          <p:cNvSpPr txBox="1"/>
          <p:nvPr>
            <p:ph type="body" sz="quarter" idx="22"/>
          </p:nvPr>
        </p:nvSpPr>
        <p:spPr>
          <a:xfrm>
            <a:off x="1379199" y="6042763"/>
            <a:ext cx="10371735" cy="2145585"/>
          </a:xfrm>
          <a:prstGeom prst="rect">
            <a:avLst/>
          </a:prstGeom>
        </p:spPr>
        <p:txBody>
          <a:bodyPr wrap="none" lIns="24384" tIns="24384" rIns="24384" bIns="24384">
            <a:spAutoFit/>
          </a:bodyPr>
          <a:lstStyle>
            <a:lvl1pPr marL="0" indent="0" algn="ctr" defTabSz="792480">
              <a:spcBef>
                <a:spcPts val="0"/>
              </a:spcBef>
              <a:buSzTx/>
              <a:buNone/>
              <a:defRPr sz="5600">
                <a:solidFill>
                  <a:srgbClr val="FFFFFF"/>
                </a:solidFill>
                <a:latin typeface="CopyDoodles_Becky"/>
                <a:ea typeface="CopyDoodles_Becky"/>
                <a:cs typeface="CopyDoodles_Becky"/>
                <a:sym typeface="CopyDoodles_Becky"/>
              </a:defRPr>
            </a:lvl1pPr>
          </a:lstStyle>
          <a:p>
            <a:pPr/>
            <a:r>
              <a:t>Optional text to appear with animation</a:t>
            </a:r>
          </a:p>
        </p:txBody>
      </p:sp>
      <p:sp>
        <p:nvSpPr>
          <p:cNvPr id="227" name="Implementation"/>
          <p:cNvSpPr/>
          <p:nvPr>
            <p:ph type="body" sz="quarter" idx="23"/>
          </p:nvPr>
        </p:nvSpPr>
        <p:spPr>
          <a:xfrm>
            <a:off x="10010038"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Implementation</a:t>
            </a:r>
          </a:p>
        </p:txBody>
      </p:sp>
      <p:sp>
        <p:nvSpPr>
          <p:cNvPr id="228" name="3. Get the Client"/>
          <p:cNvSpPr/>
          <p:nvPr>
            <p:ph type="body" sz="quarter" idx="24"/>
          </p:nvPr>
        </p:nvSpPr>
        <p:spPr>
          <a:xfrm>
            <a:off x="7674661" y="8168640"/>
            <a:ext cx="2344522"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3. Get the Client</a:t>
            </a:r>
          </a:p>
        </p:txBody>
      </p:sp>
      <p:sp>
        <p:nvSpPr>
          <p:cNvPr id="229" name="2. Get the Meeting"/>
          <p:cNvSpPr/>
          <p:nvPr>
            <p:ph type="body" sz="quarter" idx="25"/>
          </p:nvPr>
        </p:nvSpPr>
        <p:spPr>
          <a:xfrm>
            <a:off x="5330138"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2. Get the Meeting</a:t>
            </a:r>
          </a:p>
        </p:txBody>
      </p:sp>
      <p:sp>
        <p:nvSpPr>
          <p:cNvPr id="230" name="1. Get the Leads"/>
          <p:cNvSpPr/>
          <p:nvPr>
            <p:ph type="body" sz="quarter" idx="26"/>
          </p:nvPr>
        </p:nvSpPr>
        <p:spPr>
          <a:xfrm>
            <a:off x="2994761"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1. Get the Leads</a:t>
            </a:r>
          </a:p>
        </p:txBody>
      </p:sp>
      <p:sp>
        <p:nvSpPr>
          <p:cNvPr id="231" name="Introduction"/>
          <p:cNvSpPr/>
          <p:nvPr>
            <p:ph type="body" sz="quarter" idx="27"/>
          </p:nvPr>
        </p:nvSpPr>
        <p:spPr>
          <a:xfrm>
            <a:off x="650239"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Introduction</a:t>
            </a:r>
          </a:p>
        </p:txBody>
      </p:sp>
      <p:sp>
        <p:nvSpPr>
          <p:cNvPr id="232" name="Slide Number"/>
          <p:cNvSpPr txBox="1"/>
          <p:nvPr>
            <p:ph type="sldNum" sz="quarter" idx="2"/>
          </p:nvPr>
        </p:nvSpPr>
        <p:spPr>
          <a:xfrm>
            <a:off x="6369761" y="7863840"/>
            <a:ext cx="259183" cy="264669"/>
          </a:xfrm>
          <a:prstGeom prst="rect">
            <a:avLst/>
          </a:prstGeom>
        </p:spPr>
        <p:txBody>
          <a:bodyPr lIns="24384" tIns="24384" rIns="24384" bIns="24384"/>
          <a:lstStyle>
            <a:lvl1pPr defTabSz="792480">
              <a:defRPr sz="1400">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image with text">
    <p:spTree>
      <p:nvGrpSpPr>
        <p:cNvPr id="1" name=""/>
        <p:cNvGrpSpPr/>
        <p:nvPr/>
      </p:nvGrpSpPr>
      <p:grpSpPr>
        <a:xfrm>
          <a:off x="0" y="0"/>
          <a:ext cx="0" cy="0"/>
          <a:chOff x="0" y="0"/>
          <a:chExt cx="0" cy="0"/>
        </a:xfrm>
      </p:grpSpPr>
      <p:sp>
        <p:nvSpPr>
          <p:cNvPr id="239" name="blank-price-tag label-on-wooden-background.jpg"/>
          <p:cNvSpPr/>
          <p:nvPr>
            <p:ph type="pic" idx="21"/>
          </p:nvPr>
        </p:nvSpPr>
        <p:spPr>
          <a:xfrm>
            <a:off x="650239" y="733450"/>
            <a:ext cx="11704321" cy="7800931"/>
          </a:xfrm>
          <a:prstGeom prst="rect">
            <a:avLst/>
          </a:prstGeom>
        </p:spPr>
        <p:txBody>
          <a:bodyPr lIns="91439" tIns="45719" rIns="91439" bIns="45719" anchor="t">
            <a:noAutofit/>
          </a:bodyPr>
          <a:lstStyle/>
          <a:p>
            <a:pPr/>
          </a:p>
        </p:txBody>
      </p:sp>
      <p:sp>
        <p:nvSpPr>
          <p:cNvPr id="240" name="Rectangle"/>
          <p:cNvSpPr/>
          <p:nvPr>
            <p:ph type="body" sz="quarter" idx="22"/>
          </p:nvPr>
        </p:nvSpPr>
        <p:spPr>
          <a:xfrm>
            <a:off x="650239" y="7620000"/>
            <a:ext cx="11704322" cy="914400"/>
          </a:xfrm>
          <a:prstGeom prst="rect">
            <a:avLst/>
          </a:prstGeom>
          <a:solidFill>
            <a:srgbClr val="000000">
              <a:alpha val="70000"/>
            </a:srgbClr>
          </a:solidFill>
        </p:spPr>
        <p:txBody>
          <a:bodyPr lIns="24384" tIns="24384" rIns="24384" bIns="24384">
            <a:noAutofit/>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241" name="IMAGE WITH TEXT"/>
          <p:cNvSpPr txBox="1"/>
          <p:nvPr>
            <p:ph type="body" sz="quarter" idx="23"/>
          </p:nvPr>
        </p:nvSpPr>
        <p:spPr>
          <a:xfrm>
            <a:off x="4059046" y="7718020"/>
            <a:ext cx="4886707" cy="718360"/>
          </a:xfrm>
          <a:prstGeom prst="rect">
            <a:avLst/>
          </a:prstGeom>
        </p:spPr>
        <p:txBody>
          <a:bodyPr wrap="none" lIns="24384" tIns="24384" rIns="24384" bIns="24384">
            <a:spAutoFit/>
          </a:bodyPr>
          <a:lstStyle/>
          <a:p>
            <a:pPr marL="0" indent="0" algn="ctr" defTabSz="792480">
              <a:spcBef>
                <a:spcPts val="0"/>
              </a:spcBef>
              <a:buSzTx/>
              <a:buNone/>
              <a:defRPr cap="all" sz="4400">
                <a:solidFill>
                  <a:srgbClr val="FFFFFF"/>
                </a:solidFill>
                <a:latin typeface="Helvetica Neue Thin"/>
                <a:ea typeface="Helvetica Neue Thin"/>
                <a:cs typeface="Helvetica Neue Thin"/>
                <a:sym typeface="Helvetica Neue Thin"/>
              </a:defRPr>
            </a:pPr>
            <a:r>
              <a:rPr b="1">
                <a:latin typeface="Helvetica Neue"/>
                <a:ea typeface="Helvetica Neue"/>
                <a:cs typeface="Helvetica Neue"/>
                <a:sym typeface="Helvetica Neue"/>
              </a:rPr>
              <a:t>IMAGE </a:t>
            </a:r>
            <a:r>
              <a:t>WITH</a:t>
            </a:r>
            <a:r>
              <a:rPr b="1">
                <a:latin typeface="Helvetica Neue"/>
                <a:ea typeface="Helvetica Neue"/>
                <a:cs typeface="Helvetica Neue"/>
                <a:sym typeface="Helvetica Neue"/>
              </a:rPr>
              <a:t> TEXT</a:t>
            </a:r>
          </a:p>
        </p:txBody>
      </p:sp>
      <p:sp>
        <p:nvSpPr>
          <p:cNvPr id="242" name="Slide Number"/>
          <p:cNvSpPr txBox="1"/>
          <p:nvPr>
            <p:ph type="sldNum" sz="quarter" idx="2"/>
          </p:nvPr>
        </p:nvSpPr>
        <p:spPr>
          <a:xfrm>
            <a:off x="6369761" y="7863840"/>
            <a:ext cx="259183" cy="264669"/>
          </a:xfrm>
          <a:prstGeom prst="rect">
            <a:avLst/>
          </a:prstGeom>
        </p:spPr>
        <p:txBody>
          <a:bodyPr lIns="24384" tIns="24384" rIns="24384" bIns="24384"/>
          <a:lstStyle>
            <a:lvl1pPr defTabSz="792480">
              <a:defRPr sz="1400">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heck-in">
    <p:spTree>
      <p:nvGrpSpPr>
        <p:cNvPr id="1" name=""/>
        <p:cNvGrpSpPr/>
        <p:nvPr/>
      </p:nvGrpSpPr>
      <p:grpSpPr>
        <a:xfrm>
          <a:off x="0" y="0"/>
          <a:ext cx="0" cy="0"/>
          <a:chOff x="0" y="0"/>
          <a:chExt cx="0" cy="0"/>
        </a:xfrm>
      </p:grpSpPr>
      <p:sp>
        <p:nvSpPr>
          <p:cNvPr id="249" name="Image"/>
          <p:cNvSpPr/>
          <p:nvPr>
            <p:ph type="pic" idx="21"/>
          </p:nvPr>
        </p:nvSpPr>
        <p:spPr>
          <a:xfrm>
            <a:off x="654810" y="491108"/>
            <a:ext cx="11695179" cy="8771383"/>
          </a:xfrm>
          <a:prstGeom prst="rect">
            <a:avLst/>
          </a:prstGeom>
        </p:spPr>
        <p:txBody>
          <a:bodyPr lIns="91439" tIns="45719" rIns="91439" bIns="45719" anchor="t">
            <a:noAutofit/>
          </a:bodyPr>
          <a:lstStyle/>
          <a:p>
            <a:pPr/>
          </a:p>
        </p:txBody>
      </p:sp>
      <p:sp>
        <p:nvSpPr>
          <p:cNvPr id="250" name="Implementation"/>
          <p:cNvSpPr/>
          <p:nvPr>
            <p:ph type="body" sz="quarter" idx="22"/>
          </p:nvPr>
        </p:nvSpPr>
        <p:spPr>
          <a:xfrm>
            <a:off x="10010038"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Implementation</a:t>
            </a:r>
          </a:p>
        </p:txBody>
      </p:sp>
      <p:sp>
        <p:nvSpPr>
          <p:cNvPr id="251" name="3. Get the Client"/>
          <p:cNvSpPr/>
          <p:nvPr>
            <p:ph type="body" sz="quarter" idx="23"/>
          </p:nvPr>
        </p:nvSpPr>
        <p:spPr>
          <a:xfrm>
            <a:off x="7674661" y="8168640"/>
            <a:ext cx="2344522"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3. Get the Client</a:t>
            </a:r>
          </a:p>
        </p:txBody>
      </p:sp>
      <p:sp>
        <p:nvSpPr>
          <p:cNvPr id="252" name="2. Get the Meeting"/>
          <p:cNvSpPr/>
          <p:nvPr>
            <p:ph type="body" sz="quarter" idx="24"/>
          </p:nvPr>
        </p:nvSpPr>
        <p:spPr>
          <a:xfrm>
            <a:off x="5330138"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2. Get the Meeting</a:t>
            </a:r>
          </a:p>
        </p:txBody>
      </p:sp>
      <p:sp>
        <p:nvSpPr>
          <p:cNvPr id="253" name="1. Get the Leads"/>
          <p:cNvSpPr/>
          <p:nvPr>
            <p:ph type="body" sz="quarter" idx="25"/>
          </p:nvPr>
        </p:nvSpPr>
        <p:spPr>
          <a:xfrm>
            <a:off x="2994761"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1. Get the Leads</a:t>
            </a:r>
          </a:p>
        </p:txBody>
      </p:sp>
      <p:sp>
        <p:nvSpPr>
          <p:cNvPr id="254" name="Introduction"/>
          <p:cNvSpPr/>
          <p:nvPr>
            <p:ph type="body" sz="quarter" idx="26"/>
          </p:nvPr>
        </p:nvSpPr>
        <p:spPr>
          <a:xfrm>
            <a:off x="650239" y="8168640"/>
            <a:ext cx="2344523" cy="366332"/>
          </a:xfrm>
          <a:prstGeom prst="rect">
            <a:avLst/>
          </a:prstGeom>
          <a:solidFill>
            <a:srgbClr val="53585F"/>
          </a:solidFill>
          <a:ln w="3175">
            <a:solidFill>
              <a:srgbClr val="FFFFFF"/>
            </a:solidFill>
          </a:ln>
        </p:spPr>
        <p:txBody>
          <a:bodyPr lIns="24384" tIns="24384" rIns="24384" bIns="24384">
            <a:noAutofit/>
          </a:bodyPr>
          <a:lstStyle>
            <a:lvl1pPr marL="0" indent="0" algn="ctr" defTabSz="792480">
              <a:spcBef>
                <a:spcPts val="0"/>
              </a:spcBef>
              <a:buSzTx/>
              <a:buNone/>
              <a:defRPr sz="2200">
                <a:solidFill>
                  <a:srgbClr val="FFFFFF"/>
                </a:solidFill>
                <a:latin typeface="Avenir Book"/>
                <a:ea typeface="Avenir Book"/>
                <a:cs typeface="Avenir Book"/>
                <a:sym typeface="Avenir Book"/>
              </a:defRPr>
            </a:lvl1pPr>
          </a:lstStyle>
          <a:p>
            <a:pPr/>
            <a:r>
              <a:t>Introduction</a:t>
            </a:r>
          </a:p>
        </p:txBody>
      </p:sp>
      <p:sp>
        <p:nvSpPr>
          <p:cNvPr id="255" name="Add question here"/>
          <p:cNvSpPr/>
          <p:nvPr>
            <p:ph type="body" sz="quarter" idx="27"/>
          </p:nvPr>
        </p:nvSpPr>
        <p:spPr>
          <a:xfrm>
            <a:off x="650239" y="7072884"/>
            <a:ext cx="11704322" cy="1100329"/>
          </a:xfrm>
          <a:prstGeom prst="rect">
            <a:avLst/>
          </a:prstGeom>
          <a:solidFill>
            <a:srgbClr val="FFFFFF">
              <a:alpha val="79930"/>
            </a:srgbClr>
          </a:solidFill>
        </p:spPr>
        <p:txBody>
          <a:bodyPr lIns="24384" tIns="24384" rIns="24384" bIns="24384">
            <a:noAutofit/>
          </a:bodyPr>
          <a:lstStyle>
            <a:lvl1pPr marL="0" indent="0" algn="ctr" defTabSz="792480">
              <a:spcBef>
                <a:spcPts val="0"/>
              </a:spcBef>
              <a:buSzTx/>
              <a:buNone/>
              <a:defRPr sz="5800">
                <a:latin typeface="Avenir Book"/>
                <a:ea typeface="Avenir Book"/>
                <a:cs typeface="Avenir Book"/>
                <a:sym typeface="Avenir Book"/>
              </a:defRPr>
            </a:lvl1pPr>
          </a:lstStyle>
          <a:p>
            <a:pPr/>
            <a:r>
              <a:t>Add question here</a:t>
            </a:r>
          </a:p>
        </p:txBody>
      </p:sp>
      <p:sp>
        <p:nvSpPr>
          <p:cNvPr id="256" name="Slide Number"/>
          <p:cNvSpPr txBox="1"/>
          <p:nvPr>
            <p:ph type="sldNum" sz="quarter" idx="2"/>
          </p:nvPr>
        </p:nvSpPr>
        <p:spPr>
          <a:xfrm>
            <a:off x="6369761" y="7863840"/>
            <a:ext cx="259183" cy="264669"/>
          </a:xfrm>
          <a:prstGeom prst="rect">
            <a:avLst/>
          </a:prstGeom>
        </p:spPr>
        <p:txBody>
          <a:bodyPr lIns="24384" tIns="24384" rIns="24384" bIns="24384"/>
          <a:lstStyle>
            <a:lvl1pPr defTabSz="792480">
              <a:defRPr sz="1400">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Review">
    <p:spTree>
      <p:nvGrpSpPr>
        <p:cNvPr id="1" name=""/>
        <p:cNvGrpSpPr/>
        <p:nvPr/>
      </p:nvGrpSpPr>
      <p:grpSpPr>
        <a:xfrm>
          <a:off x="0" y="0"/>
          <a:ext cx="0" cy="0"/>
          <a:chOff x="0" y="0"/>
          <a:chExt cx="0" cy="0"/>
        </a:xfrm>
      </p:grpSpPr>
      <p:sp>
        <p:nvSpPr>
          <p:cNvPr id="263" name="Image"/>
          <p:cNvSpPr/>
          <p:nvPr>
            <p:ph type="pic" idx="21"/>
          </p:nvPr>
        </p:nvSpPr>
        <p:spPr>
          <a:xfrm>
            <a:off x="650239" y="-1207137"/>
            <a:ext cx="11706556" cy="17487568"/>
          </a:xfrm>
          <a:prstGeom prst="rect">
            <a:avLst/>
          </a:prstGeom>
        </p:spPr>
        <p:txBody>
          <a:bodyPr lIns="91439" tIns="45719" rIns="91439" bIns="45719" anchor="t">
            <a:noAutofit/>
          </a:bodyPr>
          <a:lstStyle/>
          <a:p>
            <a:pPr/>
          </a:p>
        </p:txBody>
      </p:sp>
      <p:sp>
        <p:nvSpPr>
          <p:cNvPr id="264" name="Rectangle"/>
          <p:cNvSpPr/>
          <p:nvPr>
            <p:ph type="body" idx="22"/>
          </p:nvPr>
        </p:nvSpPr>
        <p:spPr>
          <a:xfrm>
            <a:off x="4584145" y="1219199"/>
            <a:ext cx="7770416" cy="7315201"/>
          </a:xfrm>
          <a:prstGeom prst="rect">
            <a:avLst/>
          </a:prstGeom>
          <a:solidFill>
            <a:srgbClr val="FFFFFF">
              <a:alpha val="70339"/>
            </a:srgbClr>
          </a:solidFill>
        </p:spPr>
        <p:txBody>
          <a:bodyPr lIns="24384" tIns="24384" rIns="24384" bIns="24384">
            <a:noAutofit/>
          </a:bodyPr>
          <a:lstStyle/>
          <a:p>
            <a:pPr marL="0" indent="0" algn="ctr" defTabSz="792480">
              <a:spcBef>
                <a:spcPts val="0"/>
              </a:spcBef>
              <a:buSzTx/>
              <a:buNone/>
              <a:defRPr sz="4400">
                <a:latin typeface="Avenir Book"/>
                <a:ea typeface="Avenir Book"/>
                <a:cs typeface="Avenir Book"/>
                <a:sym typeface="Avenir Book"/>
              </a:defRPr>
            </a:pPr>
          </a:p>
        </p:txBody>
      </p:sp>
      <p:sp>
        <p:nvSpPr>
          <p:cNvPr id="265" name="Rectangle"/>
          <p:cNvSpPr/>
          <p:nvPr>
            <p:ph type="body" sz="half" idx="23"/>
          </p:nvPr>
        </p:nvSpPr>
        <p:spPr>
          <a:xfrm>
            <a:off x="654797" y="1219199"/>
            <a:ext cx="3929349" cy="7315201"/>
          </a:xfrm>
          <a:prstGeom prst="rect">
            <a:avLst/>
          </a:prstGeom>
          <a:solidFill>
            <a:srgbClr val="F39019">
              <a:alpha val="70000"/>
            </a:srgbClr>
          </a:solidFill>
        </p:spPr>
        <p:txBody>
          <a:bodyPr lIns="24384" tIns="24384" rIns="24384" bIns="24384">
            <a:noAutofit/>
          </a:bodyPr>
          <a:lstStyle/>
          <a:p>
            <a:pPr marL="0" indent="0" algn="ctr" defTabSz="792480">
              <a:spcBef>
                <a:spcPts val="0"/>
              </a:spcBef>
              <a:buSzTx/>
              <a:buNone/>
              <a:defRPr sz="4400">
                <a:solidFill>
                  <a:srgbClr val="FFFFFF"/>
                </a:solidFill>
                <a:latin typeface="Avenir Heavy"/>
                <a:ea typeface="Avenir Heavy"/>
                <a:cs typeface="Avenir Heavy"/>
                <a:sym typeface="Avenir Heavy"/>
              </a:defRPr>
            </a:pPr>
          </a:p>
        </p:txBody>
      </p:sp>
      <p:sp>
        <p:nvSpPr>
          <p:cNvPr id="266" name="1"/>
          <p:cNvSpPr/>
          <p:nvPr>
            <p:ph type="body" sz="quarter" idx="24"/>
          </p:nvPr>
        </p:nvSpPr>
        <p:spPr>
          <a:xfrm>
            <a:off x="2252485" y="6343186"/>
            <a:ext cx="733973" cy="733972"/>
          </a:xfrm>
          <a:prstGeom prst="ellipse">
            <a:avLst/>
          </a:prstGeom>
          <a:solidFill>
            <a:srgbClr val="51A7F9"/>
          </a:solidFill>
          <a:ln>
            <a:solidFill>
              <a:srgbClr val="FFFFFF"/>
            </a:solidFill>
          </a:ln>
        </p:spPr>
        <p:txBody>
          <a:bodyPr lIns="24384" tIns="24384" rIns="24384" bIns="24384">
            <a:noAutofit/>
          </a:bodyPr>
          <a:lstStyle>
            <a:lvl1pPr marL="0" indent="0" algn="ctr" defTabSz="792480">
              <a:spcBef>
                <a:spcPts val="0"/>
              </a:spcBef>
              <a:buSzTx/>
              <a:buNone/>
              <a:defRPr sz="4400">
                <a:solidFill>
                  <a:srgbClr val="FFFFFF"/>
                </a:solidFill>
                <a:latin typeface="Avenir Black"/>
                <a:ea typeface="Avenir Black"/>
                <a:cs typeface="Avenir Black"/>
                <a:sym typeface="Avenir Black"/>
              </a:defRPr>
            </a:lvl1pPr>
          </a:lstStyle>
          <a:p>
            <a:pPr/>
            <a:r>
              <a:t>1</a:t>
            </a:r>
          </a:p>
        </p:txBody>
      </p:sp>
      <p:sp>
        <p:nvSpPr>
          <p:cNvPr id="267" name="Part 1…"/>
          <p:cNvSpPr txBox="1"/>
          <p:nvPr>
            <p:ph type="body" sz="half" idx="25"/>
          </p:nvPr>
        </p:nvSpPr>
        <p:spPr>
          <a:xfrm>
            <a:off x="4584145" y="2945891"/>
            <a:ext cx="7770416" cy="3858769"/>
          </a:xfrm>
          <a:prstGeom prst="rect">
            <a:avLst/>
          </a:prstGeom>
        </p:spPr>
        <p:txBody>
          <a:bodyPr lIns="24384" tIns="24384" rIns="24384" bIns="24384">
            <a:spAutoFit/>
          </a:bodyPr>
          <a:lstStyle/>
          <a:p>
            <a:pPr marL="0" indent="0" algn="ctr" defTabSz="792480">
              <a:spcBef>
                <a:spcPts val="0"/>
              </a:spcBef>
              <a:buSzTx/>
              <a:buNone/>
              <a:defRPr sz="4400">
                <a:latin typeface="Avenir Book"/>
                <a:ea typeface="Avenir Book"/>
                <a:cs typeface="Avenir Book"/>
                <a:sym typeface="Avenir Book"/>
              </a:defRPr>
            </a:pPr>
            <a:r>
              <a:t>Part 1</a:t>
            </a:r>
          </a:p>
          <a:p>
            <a:pPr marL="0" indent="0" algn="ctr" defTabSz="792480">
              <a:spcBef>
                <a:spcPts val="0"/>
              </a:spcBef>
              <a:buSzTx/>
              <a:buNone/>
              <a:defRPr sz="4400">
                <a:latin typeface="Avenir Book"/>
                <a:ea typeface="Avenir Book"/>
                <a:cs typeface="Avenir Book"/>
                <a:sym typeface="Avenir Book"/>
              </a:defRPr>
            </a:pPr>
            <a:r>
              <a:t>Part 2</a:t>
            </a:r>
          </a:p>
          <a:p>
            <a:pPr marL="0" indent="0" algn="ctr" defTabSz="792480">
              <a:spcBef>
                <a:spcPts val="0"/>
              </a:spcBef>
              <a:buSzTx/>
              <a:buNone/>
              <a:defRPr sz="4400">
                <a:latin typeface="Avenir Book"/>
                <a:ea typeface="Avenir Book"/>
                <a:cs typeface="Avenir Book"/>
                <a:sym typeface="Avenir Book"/>
              </a:defRPr>
            </a:pPr>
            <a:r>
              <a:t>Part 3</a:t>
            </a:r>
          </a:p>
          <a:p>
            <a:pPr marL="0" indent="0" algn="ctr" defTabSz="792480">
              <a:spcBef>
                <a:spcPts val="0"/>
              </a:spcBef>
              <a:buSzTx/>
              <a:buNone/>
              <a:defRPr sz="4400">
                <a:latin typeface="Avenir Book"/>
                <a:ea typeface="Avenir Book"/>
                <a:cs typeface="Avenir Book"/>
                <a:sym typeface="Avenir Book"/>
              </a:defRPr>
            </a:pPr>
            <a:r>
              <a:t>Part 4</a:t>
            </a:r>
          </a:p>
          <a:p>
            <a:pPr marL="0" indent="0" algn="ctr" defTabSz="792480">
              <a:spcBef>
                <a:spcPts val="0"/>
              </a:spcBef>
              <a:buSzTx/>
              <a:buNone/>
              <a:defRPr sz="4400">
                <a:latin typeface="Avenir Book"/>
                <a:ea typeface="Avenir Book"/>
                <a:cs typeface="Avenir Book"/>
                <a:sym typeface="Avenir Book"/>
              </a:defRPr>
            </a:pPr>
            <a:r>
              <a:t>Part 5</a:t>
            </a:r>
          </a:p>
        </p:txBody>
      </p:sp>
      <p:sp>
        <p:nvSpPr>
          <p:cNvPr id="268" name="Section Title…"/>
          <p:cNvSpPr txBox="1"/>
          <p:nvPr/>
        </p:nvSpPr>
        <p:spPr>
          <a:xfrm>
            <a:off x="654797" y="3760216"/>
            <a:ext cx="3929349" cy="2233169"/>
          </a:xfrm>
          <a:prstGeom prst="rect">
            <a:avLst/>
          </a:prstGeom>
          <a:ln w="12700">
            <a:miter lim="400000"/>
          </a:ln>
          <a:extLst>
            <a:ext uri="{C572A759-6A51-4108-AA02-DFA0A04FC94B}">
              <ma14:wrappingTextBoxFlag xmlns:ma14="http://schemas.microsoft.com/office/mac/drawingml/2011/main" val="1"/>
            </a:ext>
          </a:extLst>
        </p:spPr>
        <p:txBody>
          <a:bodyPr lIns="24384" tIns="24384" rIns="24384" bIns="24384" anchor="ctr">
            <a:spAutoFit/>
          </a:bodyPr>
          <a:lstStyle/>
          <a:p>
            <a:pPr defTabSz="792480">
              <a:defRPr b="0" sz="4400">
                <a:solidFill>
                  <a:srgbClr val="FFFFFF"/>
                </a:solidFill>
                <a:latin typeface="Avenir Heavy"/>
                <a:ea typeface="Avenir Heavy"/>
                <a:cs typeface="Avenir Heavy"/>
                <a:sym typeface="Avenir Heavy"/>
              </a:defRPr>
            </a:pPr>
            <a:r>
              <a:t>Section Title</a:t>
            </a:r>
          </a:p>
          <a:p>
            <a:pPr defTabSz="792480">
              <a:defRPr b="0" sz="8200">
                <a:solidFill>
                  <a:srgbClr val="FFFFFF"/>
                </a:solidFill>
                <a:latin typeface="Avenir Book"/>
                <a:ea typeface="Avenir Book"/>
                <a:cs typeface="Avenir Book"/>
                <a:sym typeface="Avenir Book"/>
              </a:defRPr>
            </a:pPr>
            <a:r>
              <a:t>REVIEW</a:t>
            </a:r>
          </a:p>
        </p:txBody>
      </p:sp>
      <p:sp>
        <p:nvSpPr>
          <p:cNvPr id="269" name="Slide Number"/>
          <p:cNvSpPr txBox="1"/>
          <p:nvPr>
            <p:ph type="sldNum" sz="quarter" idx="2"/>
          </p:nvPr>
        </p:nvSpPr>
        <p:spPr>
          <a:xfrm>
            <a:off x="6369761" y="7863840"/>
            <a:ext cx="259183" cy="264669"/>
          </a:xfrm>
          <a:prstGeom prst="rect">
            <a:avLst/>
          </a:prstGeom>
        </p:spPr>
        <p:txBody>
          <a:bodyPr lIns="24384" tIns="24384" rIns="24384" bIns="24384"/>
          <a:lstStyle>
            <a:lvl1pPr defTabSz="792480">
              <a:defRPr sz="1400">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re">
    <p:spTree>
      <p:nvGrpSpPr>
        <p:cNvPr id="1" name=""/>
        <p:cNvGrpSpPr/>
        <p:nvPr/>
      </p:nvGrpSpPr>
      <p:grpSpPr>
        <a:xfrm>
          <a:off x="0" y="0"/>
          <a:ext cx="0" cy="0"/>
          <a:chOff x="0" y="0"/>
          <a:chExt cx="0" cy="0"/>
        </a:xfrm>
      </p:grpSpPr>
      <p:sp>
        <p:nvSpPr>
          <p:cNvPr id="30" name="Title Text"/>
          <p:cNvSpPr txBox="1"/>
          <p:nvPr>
            <p:ph type="title"/>
          </p:nvPr>
        </p:nvSpPr>
        <p:spPr>
          <a:xfrm>
            <a:off x="1270000" y="3225800"/>
            <a:ext cx="10464800" cy="3302000"/>
          </a:xfrm>
          <a:prstGeom prst="rect">
            <a:avLst/>
          </a:prstGeom>
        </p:spPr>
        <p:txBody>
          <a:bodyPr/>
          <a:lstStyle/>
          <a:p>
            <a:pPr/>
            <a:r>
              <a:t>Title Text</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Vertical">
    <p:spTree>
      <p:nvGrpSpPr>
        <p:cNvPr id="1" name=""/>
        <p:cNvGrpSpPr/>
        <p:nvPr/>
      </p:nvGrpSpPr>
      <p:grpSpPr>
        <a:xfrm>
          <a:off x="0" y="0"/>
          <a:ext cx="0" cy="0"/>
          <a:chOff x="0" y="0"/>
          <a:chExt cx="0" cy="0"/>
        </a:xfrm>
      </p:grpSpPr>
      <p:sp>
        <p:nvSpPr>
          <p:cNvPr id="38" name="Heron flying low over a beach with a short fence in the foreground"/>
          <p:cNvSpPr/>
          <p:nvPr>
            <p:ph type="pic" idx="21"/>
          </p:nvPr>
        </p:nvSpPr>
        <p:spPr>
          <a:xfrm>
            <a:off x="6375400" y="635000"/>
            <a:ext cx="8216900" cy="8216900"/>
          </a:xfrm>
          <a:prstGeom prst="rect">
            <a:avLst/>
          </a:prstGeom>
        </p:spPr>
        <p:txBody>
          <a:bodyPr lIns="91439" tIns="45719" rIns="91439" bIns="45719" anchor="t">
            <a:noAutofit/>
          </a:bodyPr>
          <a:lstStyle/>
          <a:p>
            <a:pPr/>
          </a:p>
        </p:txBody>
      </p:sp>
      <p:sp>
        <p:nvSpPr>
          <p:cNvPr id="39" name="Title Text"/>
          <p:cNvSpPr txBox="1"/>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Body Level One…"/>
          <p:cNvSpPr txBox="1"/>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48" name="Title Text"/>
          <p:cNvSpPr txBox="1"/>
          <p:nvPr>
            <p:ph type="title"/>
          </p:nvPr>
        </p:nvSpPr>
        <p:spPr>
          <a:prstGeom prst="rect">
            <a:avLst/>
          </a:prstGeom>
        </p:spPr>
        <p:txBody>
          <a:bodyPr/>
          <a:lstStyle/>
          <a:p>
            <a:pPr/>
            <a:r>
              <a:t>Title Text</a:t>
            </a:r>
          </a:p>
        </p:txBody>
      </p:sp>
      <p:sp>
        <p:nvSpPr>
          <p:cNvPr id="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56" name="Title Text"/>
          <p:cNvSpPr txBox="1"/>
          <p:nvPr>
            <p:ph type="title"/>
          </p:nvPr>
        </p:nvSpPr>
        <p:spPr>
          <a:prstGeom prst="rect">
            <a:avLst/>
          </a:prstGeom>
        </p:spPr>
        <p:txBody>
          <a:bodyPr/>
          <a:lstStyle/>
          <a:p>
            <a:pPr/>
            <a:r>
              <a:t>Title Text</a:t>
            </a:r>
          </a:p>
        </p:txBody>
      </p:sp>
      <p:sp>
        <p:nvSpPr>
          <p:cNvPr id="57"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5" name="Sandy path between two hills leading to the ocean"/>
          <p:cNvSpPr/>
          <p:nvPr>
            <p:ph type="pic" idx="21"/>
          </p:nvPr>
        </p:nvSpPr>
        <p:spPr>
          <a:xfrm>
            <a:off x="3810000" y="2590800"/>
            <a:ext cx="9429750" cy="6286500"/>
          </a:xfrm>
          <a:prstGeom prst="rect">
            <a:avLst/>
          </a:prstGeom>
        </p:spPr>
        <p:txBody>
          <a:bodyPr lIns="91439" tIns="45719" rIns="91439" bIns="45719" anchor="t">
            <a:noAutofit/>
          </a:bodyPr>
          <a:lstStyle/>
          <a:p>
            <a:pPr/>
          </a:p>
        </p:txBody>
      </p:sp>
      <p:sp>
        <p:nvSpPr>
          <p:cNvPr id="66" name="Title Text"/>
          <p:cNvSpPr txBox="1"/>
          <p:nvPr>
            <p:ph type="title"/>
          </p:nvPr>
        </p:nvSpPr>
        <p:spPr>
          <a:prstGeom prst="rect">
            <a:avLst/>
          </a:prstGeom>
        </p:spPr>
        <p:txBody>
          <a:bodyPr/>
          <a:lstStyle/>
          <a:p>
            <a:pPr/>
            <a:r>
              <a:t>Title Text</a:t>
            </a:r>
          </a:p>
        </p:txBody>
      </p:sp>
      <p:sp>
        <p:nvSpPr>
          <p:cNvPr id="67" name="Body Level One…"/>
          <p:cNvSpPr txBox="1"/>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lide Number"/>
          <p:cNvSpPr txBox="1"/>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75" name="Body Level One…"/>
          <p:cNvSpPr txBox="1"/>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83" name="Sandy path between two hills leading to the ocean"/>
          <p:cNvSpPr/>
          <p:nvPr>
            <p:ph type="pic" sz="quarter" idx="21"/>
          </p:nvPr>
        </p:nvSpPr>
        <p:spPr>
          <a:xfrm>
            <a:off x="6556375" y="5092700"/>
            <a:ext cx="5657850" cy="3771900"/>
          </a:xfrm>
          <a:prstGeom prst="rect">
            <a:avLst/>
          </a:prstGeom>
        </p:spPr>
        <p:txBody>
          <a:bodyPr lIns="91439" tIns="45719" rIns="91439" bIns="45719" anchor="t">
            <a:noAutofit/>
          </a:bodyPr>
          <a:lstStyle/>
          <a:p>
            <a:pPr/>
          </a:p>
        </p:txBody>
      </p:sp>
      <p:sp>
        <p:nvSpPr>
          <p:cNvPr id="84" name="Heron flying low over a beach with a short fence in the foreground"/>
          <p:cNvSpPr/>
          <p:nvPr>
            <p:ph type="pic" sz="half" idx="22"/>
          </p:nvPr>
        </p:nvSpPr>
        <p:spPr>
          <a:xfrm>
            <a:off x="6718300" y="749300"/>
            <a:ext cx="5334000" cy="5334000"/>
          </a:xfrm>
          <a:prstGeom prst="rect">
            <a:avLst/>
          </a:prstGeom>
        </p:spPr>
        <p:txBody>
          <a:bodyPr lIns="91439" tIns="45719" rIns="91439" bIns="45719" anchor="t">
            <a:noAutofit/>
          </a:bodyPr>
          <a:lstStyle/>
          <a:p>
            <a:pPr/>
          </a:p>
        </p:txBody>
      </p:sp>
      <p:sp>
        <p:nvSpPr>
          <p:cNvPr id="85" name="View of beach and sea from a grassy sand dune"/>
          <p:cNvSpPr/>
          <p:nvPr>
            <p:ph type="pic" idx="23"/>
          </p:nvPr>
        </p:nvSpPr>
        <p:spPr>
          <a:xfrm>
            <a:off x="-2832100" y="889000"/>
            <a:ext cx="11963400" cy="7975600"/>
          </a:xfrm>
          <a:prstGeom prst="rect">
            <a:avLst/>
          </a:prstGeom>
        </p:spPr>
        <p:txBody>
          <a:bodyPr lIns="91439" tIns="45719" rIns="91439" bIns="45719" anchor="t">
            <a:noAutofit/>
          </a:bodyPr>
          <a:lstStyle/>
          <a:p>
            <a:pPr/>
          </a:p>
        </p:txBody>
      </p:sp>
      <p:sp>
        <p:nvSpPr>
          <p:cNvPr id="8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 Id="rId24" Type="http://schemas.openxmlformats.org/officeDocument/2006/relationships/slideLayout" Target="../slideLayouts/slideLayout23.xml"/><Relationship Id="rId25" Type="http://schemas.openxmlformats.org/officeDocument/2006/relationships/slideLayout" Target="../slideLayouts/slideLayout24.xml"/><Relationship Id="rId26" Type="http://schemas.openxmlformats.org/officeDocument/2006/relationships/slideLayout" Target="../slideLayouts/slideLayout25.xml"/><Relationship Id="rId27" Type="http://schemas.openxmlformats.org/officeDocument/2006/relationships/slideLayout" Target="../slideLayouts/slideLayout26.xml"/><Relationship Id="rId28"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Body Level One…"/>
          <p:cNvSpPr txBox="1"/>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b="0" sz="1600">
                <a:latin typeface="Helvetica Neue Light"/>
                <a:ea typeface="Helvetica Neue Light"/>
                <a:cs typeface="Helvetica Neue Light"/>
                <a:sym typeface="Helvetica Neue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solidFill>
            <a:srgbClr val="000000"/>
          </a:solidFill>
          <a:uFillTx/>
          <a:latin typeface="+mn-lt"/>
          <a:ea typeface="+mn-ea"/>
          <a:cs typeface="+mn-cs"/>
          <a:sym typeface="Helvetica Neue Medium"/>
        </a:defRPr>
      </a:lvl1pPr>
      <a:lvl2pPr marL="0" marR="0" indent="457200" algn="ctr" defTabSz="584200" rtl="0" latinLnBrk="0">
        <a:lnSpc>
          <a:spcPct val="100000"/>
        </a:lnSpc>
        <a:spcBef>
          <a:spcPts val="0"/>
        </a:spcBef>
        <a:spcAft>
          <a:spcPts val="0"/>
        </a:spcAft>
        <a:buClrTx/>
        <a:buSzTx/>
        <a:buFontTx/>
        <a:buNone/>
        <a:tabLst/>
        <a:defRPr b="0" baseline="0" cap="none" i="0" spc="0" strike="noStrike" sz="8000" u="none">
          <a:solidFill>
            <a:srgbClr val="000000"/>
          </a:solidFill>
          <a:uFillTx/>
          <a:latin typeface="+mn-lt"/>
          <a:ea typeface="+mn-ea"/>
          <a:cs typeface="+mn-cs"/>
          <a:sym typeface="Helvetica Neue Medium"/>
        </a:defRPr>
      </a:lvl2pPr>
      <a:lvl3pPr marL="0" marR="0" indent="914400" algn="ctr" defTabSz="584200" rtl="0" latinLnBrk="0">
        <a:lnSpc>
          <a:spcPct val="100000"/>
        </a:lnSpc>
        <a:spcBef>
          <a:spcPts val="0"/>
        </a:spcBef>
        <a:spcAft>
          <a:spcPts val="0"/>
        </a:spcAft>
        <a:buClrTx/>
        <a:buSzTx/>
        <a:buFontTx/>
        <a:buNone/>
        <a:tabLst/>
        <a:defRPr b="0" baseline="0" cap="none" i="0" spc="0" strike="noStrike" sz="8000" u="none">
          <a:solidFill>
            <a:srgbClr val="000000"/>
          </a:solidFill>
          <a:uFillTx/>
          <a:latin typeface="+mn-lt"/>
          <a:ea typeface="+mn-ea"/>
          <a:cs typeface="+mn-cs"/>
          <a:sym typeface="Helvetica Neue Medium"/>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8000" u="none">
          <a:solidFill>
            <a:srgbClr val="000000"/>
          </a:solidFill>
          <a:uFillTx/>
          <a:latin typeface="+mn-lt"/>
          <a:ea typeface="+mn-ea"/>
          <a:cs typeface="+mn-cs"/>
          <a:sym typeface="Helvetica Neue Medium"/>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8000" u="none">
          <a:solidFill>
            <a:srgbClr val="000000"/>
          </a:solidFill>
          <a:uFillTx/>
          <a:latin typeface="+mn-lt"/>
          <a:ea typeface="+mn-ea"/>
          <a:cs typeface="+mn-cs"/>
          <a:sym typeface="Helvetica Neue Medium"/>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8000" u="none">
          <a:solidFill>
            <a:srgbClr val="000000"/>
          </a:solidFill>
          <a:uFillTx/>
          <a:latin typeface="+mn-lt"/>
          <a:ea typeface="+mn-ea"/>
          <a:cs typeface="+mn-cs"/>
          <a:sym typeface="Helvetica Neue Medium"/>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8000" u="none">
          <a:solidFill>
            <a:srgbClr val="000000"/>
          </a:solidFill>
          <a:uFillTx/>
          <a:latin typeface="+mn-lt"/>
          <a:ea typeface="+mn-ea"/>
          <a:cs typeface="+mn-cs"/>
          <a:sym typeface="Helvetica Neue Medium"/>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8000" u="none">
          <a:solidFill>
            <a:srgbClr val="000000"/>
          </a:solidFill>
          <a:uFillTx/>
          <a:latin typeface="+mn-lt"/>
          <a:ea typeface="+mn-ea"/>
          <a:cs typeface="+mn-cs"/>
          <a:sym typeface="Helvetica Neue Medium"/>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8000" u="none">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b="0" baseline="0" cap="none" i="0" spc="0" strike="noStrike" sz="3200" u="none">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b="0" baseline="0" cap="none" i="0" spc="0" strike="noStrike" sz="3200" u="none">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b="0" baseline="0" cap="none" i="0" spc="0" strike="noStrike" sz="3200" u="none">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b="0" baseline="0" cap="none" i="0" spc="0" strike="noStrike" sz="3200" u="none">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b="0" baseline="0" cap="none" i="0" spc="0" strike="noStrike" sz="3200" u="none">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b="0" baseline="0" cap="none" i="0" spc="0" strike="noStrike" sz="3200" u="none">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b="0" baseline="0" cap="none" i="0" spc="0" strike="noStrike" sz="3200" u="none">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b="0" baseline="0" cap="none" i="0" spc="0" strike="noStrike" sz="3200" u="none">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b="0" baseline="0" cap="none" i="0" spc="0" strike="noStrike" sz="3200" u="none">
          <a:solidFill>
            <a:srgbClr val="000000"/>
          </a:solidFill>
          <a:uFillTx/>
          <a:latin typeface="Helvetica Neue"/>
          <a:ea typeface="Helvetica Neue"/>
          <a:cs typeface="Helvetica Neue"/>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Helvetica Neue Light"/>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Helvetica Neue Light"/>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Helvetica Neue Light"/>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Helvetica Neue Light"/>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Helvetica Neue Light"/>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Helvetica Neue Light"/>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Helvetica Neue Light"/>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Helvetica Neue Light"/>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hyperlink" Target="http://www.archmarketing.org"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 Id="rId3" Type="http://schemas.openxmlformats.org/officeDocument/2006/relationships/image" Target="../media/image9.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jpeg"/><Relationship Id="rId3" Type="http://schemas.openxmlformats.org/officeDocument/2006/relationships/image" Target="../media/image5.jpeg"/><Relationship Id="rId4" Type="http://schemas.openxmlformats.org/officeDocument/2006/relationships/image" Target="../media/image5.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 Id="rId3" Type="http://schemas.openxmlformats.org/officeDocument/2006/relationships/hyperlink" Target="http://archmarketing.org/9-steps" TargetMode="External"/><Relationship Id="rId4" Type="http://schemas.openxmlformats.org/officeDocument/2006/relationships/hyperlink" Target="http://www.archmarketing.org" TargetMode="External"/></Relationships>

</file>

<file path=ppt/slides/_rels/slide2.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8.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8" name="2023-09-18_07-55-07.png" descr="2023-09-18_07-55-07.png"/>
          <p:cNvPicPr>
            <a:picLocks noChangeAspect="1"/>
          </p:cNvPicPr>
          <p:nvPr/>
        </p:nvPicPr>
        <p:blipFill>
          <a:blip r:embed="rId2">
            <a:extLst/>
          </a:blip>
          <a:stretch>
            <a:fillRect/>
          </a:stretch>
        </p:blipFill>
        <p:spPr>
          <a:xfrm>
            <a:off x="-189082" y="279107"/>
            <a:ext cx="12941301" cy="8890001"/>
          </a:xfrm>
          <a:prstGeom prst="rect">
            <a:avLst/>
          </a:prstGeom>
          <a:ln w="12700">
            <a:miter lim="400000"/>
          </a:ln>
        </p:spPr>
      </p:pic>
      <p:sp>
        <p:nvSpPr>
          <p:cNvPr id="279" name="www.archmarketing.org…"/>
          <p:cNvSpPr txBox="1"/>
          <p:nvPr/>
        </p:nvSpPr>
        <p:spPr>
          <a:xfrm>
            <a:off x="6506516" y="8589062"/>
            <a:ext cx="5145940" cy="8293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rPr u="sng">
                <a:hlinkClick r:id="rId3" invalidUrl="" action="" tgtFrame="" tooltip="" history="1" highlightClick="0" endSnd="0"/>
              </a:rPr>
              <a:t>www.archmarketing.org</a:t>
            </a:r>
          </a:p>
          <a:p>
            <a:pPr/>
            <a:r>
              <a:t>Email: support@archmarketing.org</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2" name="Rectangle"/>
          <p:cNvSpPr/>
          <p:nvPr>
            <p:ph type="body" idx="22"/>
          </p:nvPr>
        </p:nvSpPr>
        <p:spPr>
          <a:xfrm>
            <a:off x="-76942" y="8466"/>
            <a:ext cx="13158685" cy="1875303"/>
          </a:xfrm>
          <a:prstGeom prst="rect">
            <a:avLst/>
          </a:prstGeom>
        </p:spPr>
        <p:txBody>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413" name="Step 5   x factor"/>
          <p:cNvSpPr txBox="1"/>
          <p:nvPr>
            <p:ph type="body" idx="23"/>
          </p:nvPr>
        </p:nvSpPr>
        <p:spPr>
          <a:xfrm>
            <a:off x="3760712" y="627312"/>
            <a:ext cx="5392980" cy="718360"/>
          </a:xfrm>
          <a:prstGeom prst="rect">
            <a:avLst/>
          </a:prstGeom>
        </p:spPr>
        <p:txBody>
          <a:bodyPr/>
          <a:lstStyle/>
          <a:p>
            <a:pPr marL="0" indent="0" algn="ctr" defTabSz="792480">
              <a:spcBef>
                <a:spcPts val="0"/>
              </a:spcBef>
              <a:buSzTx/>
              <a:buNone/>
              <a:defRPr cap="all" sz="4400">
                <a:solidFill>
                  <a:srgbClr val="FFFFFF"/>
                </a:solidFill>
                <a:latin typeface="Helvetica Neue Thin"/>
                <a:ea typeface="Helvetica Neue Thin"/>
                <a:cs typeface="Helvetica Neue Thin"/>
                <a:sym typeface="Helvetica Neue Thin"/>
              </a:defRPr>
            </a:pPr>
            <a:r>
              <a:t> </a:t>
            </a:r>
            <a:r>
              <a:rPr b="1">
                <a:latin typeface="Helvetica Neue"/>
                <a:ea typeface="Helvetica Neue"/>
                <a:cs typeface="Helvetica Neue"/>
                <a:sym typeface="Helvetica Neue"/>
              </a:rPr>
              <a:t>Step 5   x factor</a:t>
            </a:r>
          </a:p>
        </p:txBody>
      </p:sp>
      <p:pic>
        <p:nvPicPr>
          <p:cNvPr id="414" name="2023-04-20_12-21-30.png" descr="2023-04-20_12-21-30.png"/>
          <p:cNvPicPr>
            <a:picLocks noChangeAspect="1"/>
          </p:cNvPicPr>
          <p:nvPr/>
        </p:nvPicPr>
        <p:blipFill>
          <a:blip r:embed="rId2">
            <a:extLst/>
          </a:blip>
          <a:stretch>
            <a:fillRect/>
          </a:stretch>
        </p:blipFill>
        <p:spPr>
          <a:xfrm>
            <a:off x="11146409" y="49815"/>
            <a:ext cx="1806889" cy="1792605"/>
          </a:xfrm>
          <a:prstGeom prst="rect">
            <a:avLst/>
          </a:prstGeom>
          <a:ln w="12700">
            <a:miter lim="400000"/>
          </a:ln>
        </p:spPr>
      </p:pic>
      <p:sp>
        <p:nvSpPr>
          <p:cNvPr id="415" name="Line"/>
          <p:cNvSpPr/>
          <p:nvPr/>
        </p:nvSpPr>
        <p:spPr>
          <a:xfrm flipV="1">
            <a:off x="4445917" y="2416227"/>
            <a:ext cx="1" cy="6869577"/>
          </a:xfrm>
          <a:prstGeom prst="line">
            <a:avLst/>
          </a:prstGeom>
          <a:ln w="25400">
            <a:solidFill>
              <a:srgbClr val="000000"/>
            </a:solidFill>
            <a:miter lim="400000"/>
          </a:ln>
        </p:spPr>
        <p:txBody>
          <a:bodyPr lIns="50800" tIns="50800" rIns="50800" bIns="50800" anchor="ctr"/>
          <a:lstStyle/>
          <a:p>
            <a:pPr/>
          </a:p>
        </p:txBody>
      </p:sp>
      <p:sp>
        <p:nvSpPr>
          <p:cNvPr id="416" name="Line"/>
          <p:cNvSpPr/>
          <p:nvPr/>
        </p:nvSpPr>
        <p:spPr>
          <a:xfrm flipV="1">
            <a:off x="8502618" y="2468535"/>
            <a:ext cx="1" cy="6764961"/>
          </a:xfrm>
          <a:prstGeom prst="line">
            <a:avLst/>
          </a:prstGeom>
          <a:ln w="25400">
            <a:solidFill>
              <a:srgbClr val="000000"/>
            </a:solidFill>
            <a:miter lim="400000"/>
          </a:ln>
        </p:spPr>
        <p:txBody>
          <a:bodyPr lIns="50800" tIns="50800" rIns="50800" bIns="50800" anchor="ctr"/>
          <a:lstStyle/>
          <a:p>
            <a:pPr/>
          </a:p>
        </p:txBody>
      </p:sp>
      <p:sp>
        <p:nvSpPr>
          <p:cNvPr id="417" name="Secret Sauce"/>
          <p:cNvSpPr txBox="1"/>
          <p:nvPr/>
        </p:nvSpPr>
        <p:spPr>
          <a:xfrm>
            <a:off x="990947" y="2643252"/>
            <a:ext cx="1072068" cy="7651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Secret Sauce</a:t>
            </a:r>
          </a:p>
        </p:txBody>
      </p:sp>
      <p:sp>
        <p:nvSpPr>
          <p:cNvPr id="418" name="Secret Weapon"/>
          <p:cNvSpPr txBox="1"/>
          <p:nvPr/>
        </p:nvSpPr>
        <p:spPr>
          <a:xfrm>
            <a:off x="4740432" y="2643252"/>
            <a:ext cx="1261367" cy="7651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Secret Weapon</a:t>
            </a:r>
          </a:p>
        </p:txBody>
      </p:sp>
      <p:sp>
        <p:nvSpPr>
          <p:cNvPr id="419" name="Super…"/>
          <p:cNvSpPr txBox="1"/>
          <p:nvPr/>
        </p:nvSpPr>
        <p:spPr>
          <a:xfrm>
            <a:off x="8679216" y="2643252"/>
            <a:ext cx="1174977" cy="7651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125" sz="2500">
                <a:solidFill>
                  <a:srgbClr val="5E5E5E"/>
                </a:solidFill>
                <a:latin typeface="Lato Bold"/>
                <a:ea typeface="Lato Bold"/>
                <a:cs typeface="Lato Bold"/>
                <a:sym typeface="Lato Bold"/>
              </a:defRPr>
            </a:pPr>
            <a:r>
              <a:t>Super</a:t>
            </a:r>
          </a:p>
          <a:p>
            <a:pPr algn="l">
              <a:lnSpc>
                <a:spcPct val="80000"/>
              </a:lnSpc>
              <a:defRPr b="0" i="1" spc="-125" sz="2500">
                <a:solidFill>
                  <a:srgbClr val="5E5E5E"/>
                </a:solidFill>
                <a:latin typeface="Lato Bold"/>
                <a:ea typeface="Lato Bold"/>
                <a:cs typeface="Lato Bold"/>
                <a:sym typeface="Lato Bold"/>
              </a:defRPr>
            </a:pPr>
            <a:r>
              <a:t>power</a:t>
            </a:r>
          </a:p>
        </p:txBody>
      </p:sp>
      <p:sp>
        <p:nvSpPr>
          <p:cNvPr id="420" name="Rounded Rectangle"/>
          <p:cNvSpPr/>
          <p:nvPr/>
        </p:nvSpPr>
        <p:spPr>
          <a:xfrm>
            <a:off x="506250" y="2319608"/>
            <a:ext cx="11992300" cy="7180599"/>
          </a:xfrm>
          <a:prstGeom prst="roundRect">
            <a:avLst>
              <a:gd name="adj" fmla="val 6162"/>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421" name="Your method"/>
          <p:cNvSpPr txBox="1"/>
          <p:nvPr/>
        </p:nvSpPr>
        <p:spPr>
          <a:xfrm>
            <a:off x="2085519" y="2832305"/>
            <a:ext cx="1644811"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Your method</a:t>
            </a:r>
          </a:p>
        </p:txBody>
      </p:sp>
      <p:sp>
        <p:nvSpPr>
          <p:cNvPr id="422" name="Your tool"/>
          <p:cNvSpPr txBox="1"/>
          <p:nvPr/>
        </p:nvSpPr>
        <p:spPr>
          <a:xfrm>
            <a:off x="6043771" y="2832305"/>
            <a:ext cx="1174976"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Your tool</a:t>
            </a:r>
          </a:p>
        </p:txBody>
      </p:sp>
      <p:sp>
        <p:nvSpPr>
          <p:cNvPr id="423" name="Cool skill or ability"/>
          <p:cNvSpPr txBox="1"/>
          <p:nvPr/>
        </p:nvSpPr>
        <p:spPr>
          <a:xfrm>
            <a:off x="9786489" y="2832305"/>
            <a:ext cx="2287542"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Cool skill or ability</a:t>
            </a:r>
          </a:p>
        </p:txBody>
      </p:sp>
      <p:sp>
        <p:nvSpPr>
          <p:cNvPr id="424" name="Choose ONE"/>
          <p:cNvSpPr txBox="1"/>
          <p:nvPr/>
        </p:nvSpPr>
        <p:spPr>
          <a:xfrm>
            <a:off x="5679995" y="1895453"/>
            <a:ext cx="1644810"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5E5E5E"/>
                </a:solidFill>
              </a:defRPr>
            </a:lvl1pPr>
          </a:lstStyle>
          <a:p>
            <a:pPr/>
            <a:r>
              <a:t>Choose ONE</a:t>
            </a:r>
          </a:p>
        </p:txBody>
      </p:sp>
      <p:sp>
        <p:nvSpPr>
          <p:cNvPr id="425" name="Unlike other architects who (typical skill level), (name) is able (superpower) meaning you can ultimately (dream outcome)"/>
          <p:cNvSpPr txBox="1"/>
          <p:nvPr/>
        </p:nvSpPr>
        <p:spPr>
          <a:xfrm>
            <a:off x="8756214" y="6595755"/>
            <a:ext cx="3466909" cy="102933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90" sz="1800">
                <a:solidFill>
                  <a:srgbClr val="5E5E5E"/>
                </a:solidFill>
                <a:latin typeface="Lato Bold"/>
                <a:ea typeface="Lato Bold"/>
                <a:cs typeface="Lato Bold"/>
                <a:sym typeface="Lato Bold"/>
              </a:defRPr>
            </a:lvl1pPr>
          </a:lstStyle>
          <a:p>
            <a:pPr/>
            <a:r>
              <a:t>Unlike other architects who (typical skill level), (name) is able (superpower) meaning you can ultimately (dream outcome)</a:t>
            </a:r>
          </a:p>
        </p:txBody>
      </p:sp>
      <p:sp>
        <p:nvSpPr>
          <p:cNvPr id="426" name="Unlike the traditional approach which (old outcome), this new process allows you to (dream outcome)…"/>
          <p:cNvSpPr txBox="1"/>
          <p:nvPr/>
        </p:nvSpPr>
        <p:spPr>
          <a:xfrm>
            <a:off x="723733" y="6707515"/>
            <a:ext cx="3434457" cy="80581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90" sz="1800">
                <a:solidFill>
                  <a:srgbClr val="5E5E5E"/>
                </a:solidFill>
                <a:latin typeface="Lato Bold"/>
                <a:ea typeface="Lato Bold"/>
                <a:cs typeface="Lato Bold"/>
                <a:sym typeface="Lato Bold"/>
              </a:defRPr>
            </a:lvl1pPr>
          </a:lstStyle>
          <a:p>
            <a:pPr/>
            <a:r>
              <a:t>Unlike the traditional approach which (old outcome), this new process allows you to (dream outcome)…</a:t>
            </a:r>
          </a:p>
        </p:txBody>
      </p:sp>
      <p:sp>
        <p:nvSpPr>
          <p:cNvPr id="427" name="This (tool) allows you to (new outcome) instead of (old outcome) meaning you can ultimately (dream outcome)"/>
          <p:cNvSpPr txBox="1"/>
          <p:nvPr/>
        </p:nvSpPr>
        <p:spPr>
          <a:xfrm>
            <a:off x="4665381" y="6707515"/>
            <a:ext cx="3583642" cy="80581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90" sz="1800">
                <a:solidFill>
                  <a:srgbClr val="5E5E5E"/>
                </a:solidFill>
                <a:latin typeface="Lato Bold"/>
                <a:ea typeface="Lato Bold"/>
                <a:cs typeface="Lato Bold"/>
                <a:sym typeface="Lato Bold"/>
              </a:defRPr>
            </a:lvl1pPr>
          </a:lstStyle>
          <a:p>
            <a:pPr/>
            <a:r>
              <a:t>This (tool) allows you to (new outcome) instead of (old outcome) meaning you can ultimately (dream outcome)</a:t>
            </a:r>
          </a:p>
        </p:txBody>
      </p:sp>
      <p:sp>
        <p:nvSpPr>
          <p:cNvPr id="428" name="9"/>
          <p:cNvSpPr txBox="1"/>
          <p:nvPr/>
        </p:nvSpPr>
        <p:spPr>
          <a:xfrm>
            <a:off x="12546618" y="9043536"/>
            <a:ext cx="283770" cy="4610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9</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0" name="Rectangle"/>
          <p:cNvSpPr/>
          <p:nvPr>
            <p:ph type="body" idx="22"/>
          </p:nvPr>
        </p:nvSpPr>
        <p:spPr>
          <a:xfrm>
            <a:off x="-76942" y="8466"/>
            <a:ext cx="13158685" cy="1875303"/>
          </a:xfrm>
          <a:prstGeom prst="rect">
            <a:avLst/>
          </a:prstGeom>
        </p:spPr>
        <p:txBody>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431" name="Step 6 transformation"/>
          <p:cNvSpPr txBox="1"/>
          <p:nvPr>
            <p:ph type="body" idx="23"/>
          </p:nvPr>
        </p:nvSpPr>
        <p:spPr>
          <a:xfrm>
            <a:off x="2807893" y="586938"/>
            <a:ext cx="7389014" cy="718360"/>
          </a:xfrm>
          <a:prstGeom prst="rect">
            <a:avLst/>
          </a:prstGeom>
        </p:spPr>
        <p:txBody>
          <a:bodyPr/>
          <a:lstStyle>
            <a:lvl1pPr marL="0" indent="0" algn="ctr" defTabSz="792480">
              <a:spcBef>
                <a:spcPts val="0"/>
              </a:spcBef>
              <a:buSzTx/>
              <a:buNone/>
              <a:defRPr b="1" cap="all" sz="4400">
                <a:solidFill>
                  <a:srgbClr val="FFFFFF"/>
                </a:solidFill>
              </a:defRPr>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Step 6 transformation</a:t>
            </a:r>
          </a:p>
        </p:txBody>
      </p:sp>
      <p:pic>
        <p:nvPicPr>
          <p:cNvPr id="432" name="2023-04-20_12-21-30.png" descr="2023-04-20_12-21-30.png"/>
          <p:cNvPicPr>
            <a:picLocks noChangeAspect="1"/>
          </p:cNvPicPr>
          <p:nvPr/>
        </p:nvPicPr>
        <p:blipFill>
          <a:blip r:embed="rId2">
            <a:extLst/>
          </a:blip>
          <a:stretch>
            <a:fillRect/>
          </a:stretch>
        </p:blipFill>
        <p:spPr>
          <a:xfrm>
            <a:off x="11146409" y="49815"/>
            <a:ext cx="1806889" cy="1792605"/>
          </a:xfrm>
          <a:prstGeom prst="rect">
            <a:avLst/>
          </a:prstGeom>
          <a:ln w="12700">
            <a:miter lim="400000"/>
          </a:ln>
        </p:spPr>
      </p:pic>
      <p:sp>
        <p:nvSpPr>
          <p:cNvPr id="433" name="Before"/>
          <p:cNvSpPr txBox="1"/>
          <p:nvPr/>
        </p:nvSpPr>
        <p:spPr>
          <a:xfrm>
            <a:off x="2976779" y="2221997"/>
            <a:ext cx="1025772"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Before</a:t>
            </a:r>
          </a:p>
        </p:txBody>
      </p:sp>
      <p:sp>
        <p:nvSpPr>
          <p:cNvPr id="434" name="After"/>
          <p:cNvSpPr txBox="1"/>
          <p:nvPr/>
        </p:nvSpPr>
        <p:spPr>
          <a:xfrm>
            <a:off x="8872944" y="2221997"/>
            <a:ext cx="1159956"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After</a:t>
            </a:r>
          </a:p>
        </p:txBody>
      </p:sp>
      <p:sp>
        <p:nvSpPr>
          <p:cNvPr id="435" name="Line"/>
          <p:cNvSpPr/>
          <p:nvPr/>
        </p:nvSpPr>
        <p:spPr>
          <a:xfrm flipV="1">
            <a:off x="6389804" y="2105362"/>
            <a:ext cx="1" cy="7179912"/>
          </a:xfrm>
          <a:prstGeom prst="line">
            <a:avLst/>
          </a:prstGeom>
          <a:ln w="25400">
            <a:solidFill>
              <a:srgbClr val="000000"/>
            </a:solidFill>
            <a:miter lim="400000"/>
          </a:ln>
        </p:spPr>
        <p:txBody>
          <a:bodyPr lIns="50800" tIns="50800" rIns="50800" bIns="50800" anchor="ctr"/>
          <a:lstStyle/>
          <a:p>
            <a:pPr/>
          </a:p>
        </p:txBody>
      </p:sp>
      <p:sp>
        <p:nvSpPr>
          <p:cNvPr id="436" name="In the beginning…"/>
          <p:cNvSpPr txBox="1"/>
          <p:nvPr/>
        </p:nvSpPr>
        <p:spPr>
          <a:xfrm>
            <a:off x="666335" y="2986626"/>
            <a:ext cx="2354115"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Regular"/>
                <a:ea typeface="Lato Regular"/>
                <a:cs typeface="Lato Regular"/>
                <a:sym typeface="Lato Regular"/>
              </a:defRPr>
            </a:lvl1pPr>
          </a:lstStyle>
          <a:p>
            <a:pPr/>
            <a:r>
              <a:t>In the beginning…</a:t>
            </a:r>
          </a:p>
        </p:txBody>
      </p:sp>
      <p:sp>
        <p:nvSpPr>
          <p:cNvPr id="437" name="Which meant…"/>
          <p:cNvSpPr txBox="1"/>
          <p:nvPr/>
        </p:nvSpPr>
        <p:spPr>
          <a:xfrm>
            <a:off x="666335" y="6318422"/>
            <a:ext cx="2354115"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Regular"/>
                <a:ea typeface="Lato Regular"/>
                <a:cs typeface="Lato Regular"/>
                <a:sym typeface="Lato Regular"/>
              </a:defRPr>
            </a:lvl1pPr>
          </a:lstStyle>
          <a:p>
            <a:pPr/>
            <a:r>
              <a:t>Which meant…</a:t>
            </a:r>
          </a:p>
        </p:txBody>
      </p:sp>
      <p:sp>
        <p:nvSpPr>
          <p:cNvPr id="438" name="The clients were feeling…"/>
          <p:cNvSpPr txBox="1"/>
          <p:nvPr/>
        </p:nvSpPr>
        <p:spPr>
          <a:xfrm>
            <a:off x="711705" y="7789884"/>
            <a:ext cx="2518639" cy="7651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Regular"/>
                <a:ea typeface="Lato Regular"/>
                <a:cs typeface="Lato Regular"/>
                <a:sym typeface="Lato Regular"/>
              </a:defRPr>
            </a:lvl1pPr>
          </a:lstStyle>
          <a:p>
            <a:pPr/>
            <a:r>
              <a:t>The clients were feeling…</a:t>
            </a:r>
          </a:p>
        </p:txBody>
      </p:sp>
      <p:sp>
        <p:nvSpPr>
          <p:cNvPr id="439" name="Situation became…"/>
          <p:cNvSpPr txBox="1"/>
          <p:nvPr/>
        </p:nvSpPr>
        <p:spPr>
          <a:xfrm>
            <a:off x="6520640" y="3020601"/>
            <a:ext cx="294151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Regular"/>
                <a:ea typeface="Lato Regular"/>
                <a:cs typeface="Lato Regular"/>
                <a:sym typeface="Lato Regular"/>
              </a:defRPr>
            </a:lvl1pPr>
          </a:lstStyle>
          <a:p>
            <a:pPr/>
            <a:r>
              <a:t>Situation became…</a:t>
            </a:r>
          </a:p>
        </p:txBody>
      </p:sp>
      <p:sp>
        <p:nvSpPr>
          <p:cNvPr id="440" name="Which meant…"/>
          <p:cNvSpPr txBox="1"/>
          <p:nvPr/>
        </p:nvSpPr>
        <p:spPr>
          <a:xfrm>
            <a:off x="6569211" y="6317070"/>
            <a:ext cx="2354115"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Regular"/>
                <a:ea typeface="Lato Regular"/>
                <a:cs typeface="Lato Regular"/>
                <a:sym typeface="Lato Regular"/>
              </a:defRPr>
            </a:lvl1pPr>
          </a:lstStyle>
          <a:p>
            <a:pPr/>
            <a:r>
              <a:t>Which meant…</a:t>
            </a:r>
          </a:p>
        </p:txBody>
      </p:sp>
      <p:sp>
        <p:nvSpPr>
          <p:cNvPr id="441" name="We were now feeling…"/>
          <p:cNvSpPr txBox="1"/>
          <p:nvPr/>
        </p:nvSpPr>
        <p:spPr>
          <a:xfrm>
            <a:off x="6556594" y="7942284"/>
            <a:ext cx="3355320"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Regular"/>
                <a:ea typeface="Lato Regular"/>
                <a:cs typeface="Lato Regular"/>
                <a:sym typeface="Lato Regular"/>
              </a:defRPr>
            </a:lvl1pPr>
          </a:lstStyle>
          <a:p>
            <a:pPr/>
            <a:r>
              <a:t>We were now feeling…</a:t>
            </a:r>
          </a:p>
        </p:txBody>
      </p:sp>
      <p:sp>
        <p:nvSpPr>
          <p:cNvPr id="442" name="Metrics…"/>
          <p:cNvSpPr txBox="1"/>
          <p:nvPr/>
        </p:nvSpPr>
        <p:spPr>
          <a:xfrm>
            <a:off x="666335" y="4548507"/>
            <a:ext cx="2354115"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Regular"/>
                <a:ea typeface="Lato Regular"/>
                <a:cs typeface="Lato Regular"/>
                <a:sym typeface="Lato Regular"/>
              </a:defRPr>
            </a:lvl1pPr>
          </a:lstStyle>
          <a:p>
            <a:pPr/>
            <a:r>
              <a:t>Metrics…</a:t>
            </a:r>
          </a:p>
        </p:txBody>
      </p:sp>
      <p:sp>
        <p:nvSpPr>
          <p:cNvPr id="443" name="Metrics…"/>
          <p:cNvSpPr txBox="1"/>
          <p:nvPr/>
        </p:nvSpPr>
        <p:spPr>
          <a:xfrm>
            <a:off x="6569211" y="4547156"/>
            <a:ext cx="2354115"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Regular"/>
                <a:ea typeface="Lato Regular"/>
                <a:cs typeface="Lato Regular"/>
                <a:sym typeface="Lato Regular"/>
              </a:defRPr>
            </a:lvl1pPr>
          </a:lstStyle>
          <a:p>
            <a:pPr/>
            <a:r>
              <a:t>Metrics…</a:t>
            </a:r>
          </a:p>
        </p:txBody>
      </p:sp>
      <p:sp>
        <p:nvSpPr>
          <p:cNvPr id="444" name="Rounded Rectangle"/>
          <p:cNvSpPr/>
          <p:nvPr/>
        </p:nvSpPr>
        <p:spPr>
          <a:xfrm>
            <a:off x="506250" y="2110255"/>
            <a:ext cx="11992300" cy="7170126"/>
          </a:xfrm>
          <a:prstGeom prst="roundRect">
            <a:avLst>
              <a:gd name="adj" fmla="val 6171"/>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445" name="Reveal before story"/>
          <p:cNvSpPr txBox="1"/>
          <p:nvPr/>
        </p:nvSpPr>
        <p:spPr>
          <a:xfrm>
            <a:off x="2568036" y="3020601"/>
            <a:ext cx="3016821"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Reveal before story</a:t>
            </a:r>
          </a:p>
        </p:txBody>
      </p:sp>
      <p:sp>
        <p:nvSpPr>
          <p:cNvPr id="446" name="Give proof - stats, numbers, %, $ where possible"/>
          <p:cNvSpPr txBox="1"/>
          <p:nvPr/>
        </p:nvSpPr>
        <p:spPr>
          <a:xfrm>
            <a:off x="2375029" y="4437759"/>
            <a:ext cx="3555274" cy="6791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Give proof - stats, numbers, %, $ where possible</a:t>
            </a:r>
          </a:p>
        </p:txBody>
      </p:sp>
      <p:sp>
        <p:nvSpPr>
          <p:cNvPr id="447" name="Expand on consequences and negative impact"/>
          <p:cNvSpPr txBox="1"/>
          <p:nvPr/>
        </p:nvSpPr>
        <p:spPr>
          <a:xfrm>
            <a:off x="2888043" y="6362079"/>
            <a:ext cx="3555273" cy="6791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Expand on consequences and negative impact</a:t>
            </a:r>
          </a:p>
        </p:txBody>
      </p:sp>
      <p:sp>
        <p:nvSpPr>
          <p:cNvPr id="448" name="Get emotional"/>
          <p:cNvSpPr txBox="1"/>
          <p:nvPr/>
        </p:nvSpPr>
        <p:spPr>
          <a:xfrm>
            <a:off x="3447762" y="7789883"/>
            <a:ext cx="2027430"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Get emotional</a:t>
            </a:r>
          </a:p>
        </p:txBody>
      </p:sp>
      <p:sp>
        <p:nvSpPr>
          <p:cNvPr id="449" name="Get emotional"/>
          <p:cNvSpPr txBox="1"/>
          <p:nvPr/>
        </p:nvSpPr>
        <p:spPr>
          <a:xfrm>
            <a:off x="10030049" y="7789883"/>
            <a:ext cx="2027430"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Get emotional</a:t>
            </a:r>
          </a:p>
        </p:txBody>
      </p:sp>
      <p:sp>
        <p:nvSpPr>
          <p:cNvPr id="450" name="Expand on consequences and positive impact"/>
          <p:cNvSpPr txBox="1"/>
          <p:nvPr/>
        </p:nvSpPr>
        <p:spPr>
          <a:xfrm>
            <a:off x="8873998" y="6207673"/>
            <a:ext cx="3555274" cy="6791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Expand on consequences and positive impact</a:t>
            </a:r>
          </a:p>
        </p:txBody>
      </p:sp>
      <p:sp>
        <p:nvSpPr>
          <p:cNvPr id="451" name="Give proof - stats, numbers, %, $ where possible"/>
          <p:cNvSpPr txBox="1"/>
          <p:nvPr/>
        </p:nvSpPr>
        <p:spPr>
          <a:xfrm>
            <a:off x="8477430" y="4497241"/>
            <a:ext cx="3555274" cy="6791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Give proof - stats, numbers, %, $ where possible</a:t>
            </a:r>
          </a:p>
        </p:txBody>
      </p:sp>
      <p:sp>
        <p:nvSpPr>
          <p:cNvPr id="452" name="Reveal after story"/>
          <p:cNvSpPr txBox="1"/>
          <p:nvPr/>
        </p:nvSpPr>
        <p:spPr>
          <a:xfrm>
            <a:off x="9359039" y="3057254"/>
            <a:ext cx="3016821"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Reveal after story</a:t>
            </a:r>
          </a:p>
        </p:txBody>
      </p:sp>
      <p:grpSp>
        <p:nvGrpSpPr>
          <p:cNvPr id="455" name="Using a metaphor analogy or simile in your comparison can be even more effective"/>
          <p:cNvGrpSpPr/>
          <p:nvPr/>
        </p:nvGrpSpPr>
        <p:grpSpPr>
          <a:xfrm>
            <a:off x="3808913" y="8514405"/>
            <a:ext cx="5161783" cy="831570"/>
            <a:chOff x="0" y="0"/>
            <a:chExt cx="5161781" cy="831569"/>
          </a:xfrm>
        </p:grpSpPr>
        <p:sp>
          <p:nvSpPr>
            <p:cNvPr id="454" name="Using a metaphor analogy or simile in your comparison can be even more effective"/>
            <p:cNvSpPr txBox="1"/>
            <p:nvPr/>
          </p:nvSpPr>
          <p:spPr>
            <a:xfrm>
              <a:off x="38100" y="38100"/>
              <a:ext cx="5085582" cy="755370"/>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l">
                <a:defRPr sz="1800">
                  <a:solidFill>
                    <a:srgbClr val="D6D5D5"/>
                  </a:solidFill>
                </a:defRPr>
              </a:lvl1pPr>
            </a:lstStyle>
            <a:p>
              <a:pPr/>
              <a:r>
                <a:t>Using a metaphor analogy or simile in your comparison can be even more effective</a:t>
              </a:r>
            </a:p>
          </p:txBody>
        </p:sp>
        <p:pic>
          <p:nvPicPr>
            <p:cNvPr id="453" name="Using a metaphor analogy or simile in your comparison can be even more effective Using a metaphor analogy or simile in your comparison can be even more effective" descr="Using a metaphor analogy or simile in your comparison can be even more effective Using a metaphor analogy or simile in your comparison can be even more effective"/>
            <p:cNvPicPr>
              <a:picLocks noChangeAspect="0"/>
            </p:cNvPicPr>
            <p:nvPr/>
          </p:nvPicPr>
          <p:blipFill>
            <a:blip r:embed="rId3">
              <a:extLst/>
            </a:blip>
            <a:stretch>
              <a:fillRect/>
            </a:stretch>
          </p:blipFill>
          <p:spPr>
            <a:xfrm>
              <a:off x="0" y="0"/>
              <a:ext cx="5161782" cy="831570"/>
            </a:xfrm>
            <a:prstGeom prst="rect">
              <a:avLst/>
            </a:prstGeom>
            <a:effectLst/>
          </p:spPr>
        </p:pic>
      </p:grpSp>
      <p:sp>
        <p:nvSpPr>
          <p:cNvPr id="456" name="10"/>
          <p:cNvSpPr txBox="1"/>
          <p:nvPr/>
        </p:nvSpPr>
        <p:spPr>
          <a:xfrm>
            <a:off x="12168838" y="9097601"/>
            <a:ext cx="453239"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10</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8" name="Line"/>
          <p:cNvSpPr/>
          <p:nvPr/>
        </p:nvSpPr>
        <p:spPr>
          <a:xfrm flipV="1">
            <a:off x="4405708" y="1829411"/>
            <a:ext cx="1" cy="7139189"/>
          </a:xfrm>
          <a:prstGeom prst="line">
            <a:avLst/>
          </a:prstGeom>
          <a:ln w="25400">
            <a:solidFill>
              <a:srgbClr val="000000"/>
            </a:solidFill>
            <a:miter lim="400000"/>
          </a:ln>
        </p:spPr>
        <p:txBody>
          <a:bodyPr lIns="50800" tIns="50800" rIns="50800" bIns="50800" anchor="ctr"/>
          <a:lstStyle/>
          <a:p>
            <a:pPr/>
          </a:p>
        </p:txBody>
      </p:sp>
      <p:sp>
        <p:nvSpPr>
          <p:cNvPr id="459" name="Line"/>
          <p:cNvSpPr/>
          <p:nvPr/>
        </p:nvSpPr>
        <p:spPr>
          <a:xfrm flipV="1">
            <a:off x="8486693" y="1829410"/>
            <a:ext cx="1" cy="7139190"/>
          </a:xfrm>
          <a:prstGeom prst="line">
            <a:avLst/>
          </a:prstGeom>
          <a:ln w="25400">
            <a:solidFill>
              <a:srgbClr val="000000"/>
            </a:solidFill>
            <a:miter lim="400000"/>
          </a:ln>
        </p:spPr>
        <p:txBody>
          <a:bodyPr lIns="50800" tIns="50800" rIns="50800" bIns="50800" anchor="ctr"/>
          <a:lstStyle/>
          <a:p>
            <a:pPr/>
          </a:p>
        </p:txBody>
      </p:sp>
      <p:sp>
        <p:nvSpPr>
          <p:cNvPr id="460" name="Line"/>
          <p:cNvSpPr/>
          <p:nvPr/>
        </p:nvSpPr>
        <p:spPr>
          <a:xfrm>
            <a:off x="573442" y="5399005"/>
            <a:ext cx="11632725" cy="1"/>
          </a:xfrm>
          <a:prstGeom prst="line">
            <a:avLst/>
          </a:prstGeom>
          <a:ln w="25400">
            <a:solidFill>
              <a:srgbClr val="000000"/>
            </a:solidFill>
            <a:miter lim="400000"/>
          </a:ln>
        </p:spPr>
        <p:txBody>
          <a:bodyPr lIns="50800" tIns="50800" rIns="50800" bIns="50800" anchor="ctr"/>
          <a:lstStyle/>
          <a:p>
            <a:pPr/>
          </a:p>
        </p:txBody>
      </p:sp>
      <p:sp>
        <p:nvSpPr>
          <p:cNvPr id="461" name="Niche/buyer"/>
          <p:cNvSpPr txBox="1"/>
          <p:nvPr/>
        </p:nvSpPr>
        <p:spPr>
          <a:xfrm>
            <a:off x="707883" y="1739523"/>
            <a:ext cx="1927098"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Niche/buyer</a:t>
            </a:r>
          </a:p>
        </p:txBody>
      </p:sp>
      <p:sp>
        <p:nvSpPr>
          <p:cNvPr id="462" name="Stage"/>
          <p:cNvSpPr txBox="1"/>
          <p:nvPr/>
        </p:nvSpPr>
        <p:spPr>
          <a:xfrm>
            <a:off x="4590938" y="1739523"/>
            <a:ext cx="1182244"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Stage</a:t>
            </a:r>
          </a:p>
        </p:txBody>
      </p:sp>
      <p:sp>
        <p:nvSpPr>
          <p:cNvPr id="463" name="Problem"/>
          <p:cNvSpPr txBox="1"/>
          <p:nvPr/>
        </p:nvSpPr>
        <p:spPr>
          <a:xfrm>
            <a:off x="8692563" y="1739523"/>
            <a:ext cx="1486337"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Problem</a:t>
            </a:r>
          </a:p>
        </p:txBody>
      </p:sp>
      <p:sp>
        <p:nvSpPr>
          <p:cNvPr id="464" name="Product"/>
          <p:cNvSpPr txBox="1"/>
          <p:nvPr/>
        </p:nvSpPr>
        <p:spPr>
          <a:xfrm>
            <a:off x="692974" y="5542111"/>
            <a:ext cx="1358357"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Product</a:t>
            </a:r>
          </a:p>
        </p:txBody>
      </p:sp>
      <p:sp>
        <p:nvSpPr>
          <p:cNvPr id="465" name="X-Factor/difference"/>
          <p:cNvSpPr txBox="1"/>
          <p:nvPr/>
        </p:nvSpPr>
        <p:spPr>
          <a:xfrm>
            <a:off x="4576030" y="5542111"/>
            <a:ext cx="2898980"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X-Factor/difference</a:t>
            </a:r>
          </a:p>
        </p:txBody>
      </p:sp>
      <p:sp>
        <p:nvSpPr>
          <p:cNvPr id="466" name="Transformation"/>
          <p:cNvSpPr txBox="1"/>
          <p:nvPr/>
        </p:nvSpPr>
        <p:spPr>
          <a:xfrm>
            <a:off x="8695398" y="5542111"/>
            <a:ext cx="2320448"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Transformation</a:t>
            </a:r>
          </a:p>
        </p:txBody>
      </p:sp>
      <p:sp>
        <p:nvSpPr>
          <p:cNvPr id="467" name="Rounded Rectangle"/>
          <p:cNvSpPr/>
          <p:nvPr/>
        </p:nvSpPr>
        <p:spPr>
          <a:xfrm>
            <a:off x="490326" y="1667545"/>
            <a:ext cx="12025597" cy="7462921"/>
          </a:xfrm>
          <a:prstGeom prst="roundRect">
            <a:avLst>
              <a:gd name="adj" fmla="val 5929"/>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468" name="Million Dollar Message"/>
          <p:cNvSpPr txBox="1"/>
          <p:nvPr/>
        </p:nvSpPr>
        <p:spPr>
          <a:xfrm>
            <a:off x="-40129" y="-31845"/>
            <a:ext cx="13053210" cy="1552888"/>
          </a:xfrm>
          <a:prstGeom prst="rect">
            <a:avLst/>
          </a:prstGeom>
          <a:solidFill>
            <a:srgbClr val="2981F5"/>
          </a:solidFill>
          <a:ln w="12700">
            <a:miter lim="400000"/>
          </a:ln>
          <a:effectLst>
            <a:outerShdw sx="100000" sy="100000" kx="0" ky="0" algn="b" rotWithShape="0" blurRad="25400" dist="25400" dir="2700000">
              <a:srgbClr val="000000">
                <a:alpha val="75000"/>
              </a:srgbClr>
            </a:outerShdw>
          </a:effectLst>
          <a:extLst>
            <a:ext uri="{C572A759-6A51-4108-AA02-DFA0A04FC94B}">
              <ma14:wrappingTextBoxFlag xmlns:ma14="http://schemas.microsoft.com/office/mac/drawingml/2011/main" val="1"/>
            </a:ext>
          </a:extLst>
        </p:spPr>
        <p:txBody>
          <a:bodyPr lIns="31750" tIns="31750" rIns="31750" bIns="31750" anchor="ctr"/>
          <a:lstStyle>
            <a:lvl1pPr defTabSz="560831">
              <a:lnSpc>
                <a:spcPct val="80000"/>
              </a:lnSpc>
              <a:defRPr b="0" i="1" spc="-385" sz="7700">
                <a:solidFill>
                  <a:srgbClr val="FFFFFF"/>
                </a:solidFill>
                <a:latin typeface="Lato Black"/>
                <a:ea typeface="Lato Black"/>
                <a:cs typeface="Lato Black"/>
                <a:sym typeface="Lato Black"/>
              </a:defRPr>
            </a:lvl1pPr>
          </a:lstStyle>
          <a:p>
            <a:pPr/>
            <a:r>
              <a:t>Million Dollar Message</a:t>
            </a:r>
          </a:p>
        </p:txBody>
      </p:sp>
      <p:pic>
        <p:nvPicPr>
          <p:cNvPr id="469" name="2023-04-20_12-21-30.png" descr="2023-04-20_12-21-30.png"/>
          <p:cNvPicPr>
            <a:picLocks noChangeAspect="1"/>
          </p:cNvPicPr>
          <p:nvPr/>
        </p:nvPicPr>
        <p:blipFill>
          <a:blip r:embed="rId2">
            <a:extLst/>
          </a:blip>
          <a:stretch>
            <a:fillRect/>
          </a:stretch>
        </p:blipFill>
        <p:spPr>
          <a:xfrm>
            <a:off x="11437300" y="-7064"/>
            <a:ext cx="1565262" cy="1552888"/>
          </a:xfrm>
          <a:prstGeom prst="rect">
            <a:avLst/>
          </a:prstGeom>
          <a:ln w="12700">
            <a:miter lim="400000"/>
          </a:ln>
        </p:spPr>
      </p:pic>
      <p:sp>
        <p:nvSpPr>
          <p:cNvPr id="470" name="-Are you a (your ideal client)…"/>
          <p:cNvSpPr txBox="1"/>
          <p:nvPr/>
        </p:nvSpPr>
        <p:spPr>
          <a:xfrm>
            <a:off x="741749" y="2418378"/>
            <a:ext cx="3050881" cy="70675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80" sz="1600">
                <a:solidFill>
                  <a:srgbClr val="5E5E5E"/>
                </a:solidFill>
                <a:latin typeface="Lato Regular"/>
                <a:ea typeface="Lato Regular"/>
                <a:cs typeface="Lato Regular"/>
                <a:sym typeface="Lato Regular"/>
              </a:defRPr>
            </a:pPr>
            <a:r>
              <a:t>-Are you a (your ideal client)</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-Stop being an (your ideal client)</a:t>
            </a:r>
          </a:p>
        </p:txBody>
      </p:sp>
      <p:sp>
        <p:nvSpPr>
          <p:cNvPr id="471" name="-…who is going through (specific stage)…"/>
          <p:cNvSpPr txBox="1"/>
          <p:nvPr/>
        </p:nvSpPr>
        <p:spPr>
          <a:xfrm>
            <a:off x="4572124" y="2418378"/>
            <a:ext cx="3524823" cy="70675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80" sz="1600">
                <a:solidFill>
                  <a:srgbClr val="5E5E5E"/>
                </a:solidFill>
                <a:latin typeface="Lato Regular"/>
                <a:ea typeface="Lato Regular"/>
                <a:cs typeface="Lato Regular"/>
                <a:sym typeface="Lato Regular"/>
              </a:defRPr>
            </a:pPr>
            <a:r>
              <a:t>-…who is going through (specific stage)</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-…facing challenges right at (specific time)</a:t>
            </a:r>
          </a:p>
        </p:txBody>
      </p:sp>
      <p:sp>
        <p:nvSpPr>
          <p:cNvPr id="472" name="-&amp; is frustrated by (#1 problem)…"/>
          <p:cNvSpPr txBox="1"/>
          <p:nvPr/>
        </p:nvSpPr>
        <p:spPr>
          <a:xfrm>
            <a:off x="8876441" y="2382989"/>
            <a:ext cx="3189094" cy="1222377"/>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75" sz="1500">
                <a:solidFill>
                  <a:srgbClr val="5E5E5E"/>
                </a:solidFill>
                <a:latin typeface="Lato Regular"/>
                <a:ea typeface="Lato Regular"/>
                <a:cs typeface="Lato Regular"/>
                <a:sym typeface="Lato Regular"/>
              </a:defRPr>
            </a:pPr>
            <a:r>
              <a:t>-&amp; is frustrated by (#1 problem)</a:t>
            </a:r>
          </a:p>
          <a:p>
            <a:pPr algn="l">
              <a:lnSpc>
                <a:spcPct val="80000"/>
              </a:lnSpc>
              <a:defRPr b="0" i="1" spc="-75" sz="1500">
                <a:solidFill>
                  <a:srgbClr val="5E5E5E"/>
                </a:solidFill>
                <a:latin typeface="Lato Regular"/>
                <a:ea typeface="Lato Regular"/>
                <a:cs typeface="Lato Regular"/>
                <a:sym typeface="Lato Regular"/>
              </a:defRPr>
            </a:pPr>
          </a:p>
          <a:p>
            <a:pPr algn="l">
              <a:lnSpc>
                <a:spcPct val="80000"/>
              </a:lnSpc>
              <a:defRPr b="0" i="1" spc="-75" sz="1500">
                <a:solidFill>
                  <a:srgbClr val="5E5E5E"/>
                </a:solidFill>
                <a:latin typeface="Lato Regular"/>
                <a:ea typeface="Lato Regular"/>
                <a:cs typeface="Lato Regular"/>
                <a:sym typeface="Lato Regular"/>
              </a:defRPr>
            </a:pPr>
            <a:r>
              <a:t>-&amp; struggling to overcome (#1 problem)</a:t>
            </a:r>
            <a:br/>
          </a:p>
          <a:p>
            <a:pPr algn="l">
              <a:lnSpc>
                <a:spcPct val="80000"/>
              </a:lnSpc>
              <a:defRPr b="0" i="1" spc="-75" sz="1500">
                <a:solidFill>
                  <a:srgbClr val="5E5E5E"/>
                </a:solidFill>
                <a:latin typeface="Lato Regular"/>
                <a:ea typeface="Lato Regular"/>
                <a:cs typeface="Lato Regular"/>
                <a:sym typeface="Lato Regular"/>
              </a:defRPr>
            </a:pPr>
            <a:r>
              <a:t>-your problem isn’t (symptom) It is really (cause)</a:t>
            </a:r>
          </a:p>
        </p:txBody>
      </p:sp>
      <p:sp>
        <p:nvSpPr>
          <p:cNvPr id="473" name="-Imagine you could (good).…"/>
          <p:cNvSpPr txBox="1"/>
          <p:nvPr/>
        </p:nvSpPr>
        <p:spPr>
          <a:xfrm>
            <a:off x="698815" y="6303933"/>
            <a:ext cx="3402679" cy="109283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80" sz="1600">
                <a:solidFill>
                  <a:srgbClr val="5E5E5E"/>
                </a:solidFill>
                <a:latin typeface="Lato Regular"/>
                <a:ea typeface="Lato Regular"/>
                <a:cs typeface="Lato Regular"/>
                <a:sym typeface="Lato Regular"/>
              </a:defRPr>
            </a:pPr>
            <a:r>
              <a:t>-Imagine you could (good).</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-That is why we created (product)</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-Introducing (product)</a:t>
            </a:r>
          </a:p>
        </p:txBody>
      </p:sp>
      <p:sp>
        <p:nvSpPr>
          <p:cNvPr id="474" name="-Unlike the traditional approach which (bad outcome), this new process uses…"/>
          <p:cNvSpPr txBox="1"/>
          <p:nvPr/>
        </p:nvSpPr>
        <p:spPr>
          <a:xfrm>
            <a:off x="4641023" y="6303928"/>
            <a:ext cx="3387025" cy="150431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70" sz="1400">
                <a:solidFill>
                  <a:srgbClr val="5E5E5E"/>
                </a:solidFill>
                <a:latin typeface="Lato Regular"/>
                <a:ea typeface="Lato Regular"/>
                <a:cs typeface="Lato Regular"/>
                <a:sym typeface="Lato Regular"/>
              </a:defRPr>
            </a:pPr>
            <a:r>
              <a:t>-Unlike the traditional approach which (bad outcome), this new process uses </a:t>
            </a:r>
          </a:p>
          <a:p>
            <a:pPr algn="l">
              <a:lnSpc>
                <a:spcPct val="80000"/>
              </a:lnSpc>
              <a:defRPr b="0" i="1" spc="-70" sz="1400">
                <a:solidFill>
                  <a:srgbClr val="5E5E5E"/>
                </a:solidFill>
                <a:latin typeface="Lato Regular"/>
                <a:ea typeface="Lato Regular"/>
                <a:cs typeface="Lato Regular"/>
                <a:sym typeface="Lato Regular"/>
              </a:defRPr>
            </a:pPr>
            <a:r>
              <a:t>(x factor thing) which allows you to (dream outcome)…</a:t>
            </a:r>
          </a:p>
          <a:p>
            <a:pPr algn="l">
              <a:lnSpc>
                <a:spcPct val="80000"/>
              </a:lnSpc>
              <a:defRPr b="0" i="1" spc="-70" sz="1400">
                <a:solidFill>
                  <a:srgbClr val="5E5E5E"/>
                </a:solidFill>
                <a:latin typeface="Lato Regular"/>
                <a:ea typeface="Lato Regular"/>
                <a:cs typeface="Lato Regular"/>
                <a:sym typeface="Lato Regular"/>
              </a:defRPr>
            </a:pPr>
          </a:p>
          <a:p>
            <a:pPr algn="l">
              <a:lnSpc>
                <a:spcPct val="80000"/>
              </a:lnSpc>
              <a:defRPr b="0" i="1" spc="-70" sz="1400">
                <a:solidFill>
                  <a:srgbClr val="5E5E5E"/>
                </a:solidFill>
                <a:latin typeface="Lato Regular"/>
                <a:ea typeface="Lato Regular"/>
                <a:cs typeface="Lato Regular"/>
                <a:sym typeface="Lato Regular"/>
              </a:defRPr>
            </a:pPr>
            <a:r>
              <a:t>-Unlike other architects who (typical skill level), (name) is able (superpower) meaning you can ultimately (dream outcome)</a:t>
            </a:r>
          </a:p>
        </p:txBody>
      </p:sp>
      <p:sp>
        <p:nvSpPr>
          <p:cNvPr id="475" name="-…which allows you to go from (bad) to (good)…"/>
          <p:cNvSpPr txBox="1"/>
          <p:nvPr/>
        </p:nvSpPr>
        <p:spPr>
          <a:xfrm>
            <a:off x="8750455" y="6207413"/>
            <a:ext cx="3189095" cy="12858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80" sz="1600">
                <a:solidFill>
                  <a:srgbClr val="5E5E5E"/>
                </a:solidFill>
                <a:latin typeface="Lato Regular"/>
                <a:ea typeface="Lato Regular"/>
                <a:cs typeface="Lato Regular"/>
                <a:sym typeface="Lato Regular"/>
              </a:defRPr>
            </a:pPr>
            <a:r>
              <a:t>-…which allows you to go from (bad) to (good)</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a:t>
            </a:r>
            <a:r>
              <a:t>How would it feel to leave (bad) and finally achieve (good)?</a:t>
            </a:r>
          </a:p>
        </p:txBody>
      </p:sp>
      <p:sp>
        <p:nvSpPr>
          <p:cNvPr id="476" name="11"/>
          <p:cNvSpPr txBox="1"/>
          <p:nvPr/>
        </p:nvSpPr>
        <p:spPr>
          <a:xfrm>
            <a:off x="12168838" y="9097601"/>
            <a:ext cx="453239"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11</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8" name="Line"/>
          <p:cNvSpPr/>
          <p:nvPr/>
        </p:nvSpPr>
        <p:spPr>
          <a:xfrm flipV="1">
            <a:off x="4405708" y="1829411"/>
            <a:ext cx="1" cy="7139189"/>
          </a:xfrm>
          <a:prstGeom prst="line">
            <a:avLst/>
          </a:prstGeom>
          <a:ln w="25400">
            <a:solidFill>
              <a:srgbClr val="000000"/>
            </a:solidFill>
            <a:miter lim="400000"/>
          </a:ln>
        </p:spPr>
        <p:txBody>
          <a:bodyPr lIns="50800" tIns="50800" rIns="50800" bIns="50800" anchor="ctr"/>
          <a:lstStyle/>
          <a:p>
            <a:pPr/>
          </a:p>
        </p:txBody>
      </p:sp>
      <p:sp>
        <p:nvSpPr>
          <p:cNvPr id="479" name="Line"/>
          <p:cNvSpPr/>
          <p:nvPr/>
        </p:nvSpPr>
        <p:spPr>
          <a:xfrm flipV="1">
            <a:off x="8486693" y="1829410"/>
            <a:ext cx="1" cy="7139190"/>
          </a:xfrm>
          <a:prstGeom prst="line">
            <a:avLst/>
          </a:prstGeom>
          <a:ln w="25400">
            <a:solidFill>
              <a:srgbClr val="000000"/>
            </a:solidFill>
            <a:miter lim="400000"/>
          </a:ln>
        </p:spPr>
        <p:txBody>
          <a:bodyPr lIns="50800" tIns="50800" rIns="50800" bIns="50800" anchor="ctr"/>
          <a:lstStyle/>
          <a:p>
            <a:pPr/>
          </a:p>
        </p:txBody>
      </p:sp>
      <p:sp>
        <p:nvSpPr>
          <p:cNvPr id="480" name="Line"/>
          <p:cNvSpPr/>
          <p:nvPr/>
        </p:nvSpPr>
        <p:spPr>
          <a:xfrm>
            <a:off x="573442" y="5399005"/>
            <a:ext cx="11632725" cy="1"/>
          </a:xfrm>
          <a:prstGeom prst="line">
            <a:avLst/>
          </a:prstGeom>
          <a:ln w="25400">
            <a:solidFill>
              <a:srgbClr val="000000"/>
            </a:solidFill>
            <a:miter lim="400000"/>
          </a:ln>
        </p:spPr>
        <p:txBody>
          <a:bodyPr lIns="50800" tIns="50800" rIns="50800" bIns="50800" anchor="ctr"/>
          <a:lstStyle/>
          <a:p>
            <a:pPr/>
          </a:p>
        </p:txBody>
      </p:sp>
      <p:sp>
        <p:nvSpPr>
          <p:cNvPr id="481" name="Niche/buyer"/>
          <p:cNvSpPr txBox="1"/>
          <p:nvPr/>
        </p:nvSpPr>
        <p:spPr>
          <a:xfrm>
            <a:off x="707883" y="1739523"/>
            <a:ext cx="1927098"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Niche/buyer</a:t>
            </a:r>
          </a:p>
        </p:txBody>
      </p:sp>
      <p:sp>
        <p:nvSpPr>
          <p:cNvPr id="482" name="Stage"/>
          <p:cNvSpPr txBox="1"/>
          <p:nvPr/>
        </p:nvSpPr>
        <p:spPr>
          <a:xfrm>
            <a:off x="4590938" y="1739523"/>
            <a:ext cx="1182244"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Stage</a:t>
            </a:r>
          </a:p>
        </p:txBody>
      </p:sp>
      <p:sp>
        <p:nvSpPr>
          <p:cNvPr id="483" name="Problem"/>
          <p:cNvSpPr txBox="1"/>
          <p:nvPr/>
        </p:nvSpPr>
        <p:spPr>
          <a:xfrm>
            <a:off x="8692563" y="1739523"/>
            <a:ext cx="1486337"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Problem</a:t>
            </a:r>
          </a:p>
        </p:txBody>
      </p:sp>
      <p:sp>
        <p:nvSpPr>
          <p:cNvPr id="484" name="Product"/>
          <p:cNvSpPr txBox="1"/>
          <p:nvPr/>
        </p:nvSpPr>
        <p:spPr>
          <a:xfrm>
            <a:off x="692974" y="5542111"/>
            <a:ext cx="1358357"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Product</a:t>
            </a:r>
          </a:p>
        </p:txBody>
      </p:sp>
      <p:sp>
        <p:nvSpPr>
          <p:cNvPr id="485" name="X-Factor/difference"/>
          <p:cNvSpPr txBox="1"/>
          <p:nvPr/>
        </p:nvSpPr>
        <p:spPr>
          <a:xfrm>
            <a:off x="4576030" y="5542111"/>
            <a:ext cx="2898980"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X-Factor/difference</a:t>
            </a:r>
          </a:p>
        </p:txBody>
      </p:sp>
      <p:sp>
        <p:nvSpPr>
          <p:cNvPr id="486" name="Transformation"/>
          <p:cNvSpPr txBox="1"/>
          <p:nvPr/>
        </p:nvSpPr>
        <p:spPr>
          <a:xfrm>
            <a:off x="8695398" y="5542111"/>
            <a:ext cx="2320448"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Transformation</a:t>
            </a:r>
          </a:p>
        </p:txBody>
      </p:sp>
      <p:sp>
        <p:nvSpPr>
          <p:cNvPr id="487" name="Rounded Rectangle"/>
          <p:cNvSpPr/>
          <p:nvPr/>
        </p:nvSpPr>
        <p:spPr>
          <a:xfrm>
            <a:off x="490326" y="1667545"/>
            <a:ext cx="12025597" cy="7462921"/>
          </a:xfrm>
          <a:prstGeom prst="roundRect">
            <a:avLst>
              <a:gd name="adj" fmla="val 5929"/>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488" name="Million Dollar Message"/>
          <p:cNvSpPr txBox="1"/>
          <p:nvPr/>
        </p:nvSpPr>
        <p:spPr>
          <a:xfrm>
            <a:off x="-40129" y="-31845"/>
            <a:ext cx="13053210" cy="1552888"/>
          </a:xfrm>
          <a:prstGeom prst="rect">
            <a:avLst/>
          </a:prstGeom>
          <a:solidFill>
            <a:srgbClr val="2981F5"/>
          </a:solidFill>
          <a:ln w="12700">
            <a:miter lim="400000"/>
          </a:ln>
          <a:effectLst>
            <a:outerShdw sx="100000" sy="100000" kx="0" ky="0" algn="b" rotWithShape="0" blurRad="25400" dist="25400" dir="2700000">
              <a:srgbClr val="000000">
                <a:alpha val="75000"/>
              </a:srgbClr>
            </a:outerShdw>
          </a:effectLst>
          <a:extLst>
            <a:ext uri="{C572A759-6A51-4108-AA02-DFA0A04FC94B}">
              <ma14:wrappingTextBoxFlag xmlns:ma14="http://schemas.microsoft.com/office/mac/drawingml/2011/main" val="1"/>
            </a:ext>
          </a:extLst>
        </p:spPr>
        <p:txBody>
          <a:bodyPr lIns="31750" tIns="31750" rIns="31750" bIns="31750" anchor="ctr"/>
          <a:lstStyle>
            <a:lvl1pPr defTabSz="560831">
              <a:lnSpc>
                <a:spcPct val="80000"/>
              </a:lnSpc>
              <a:defRPr b="0" i="1" spc="-385" sz="7700">
                <a:solidFill>
                  <a:srgbClr val="FFFFFF"/>
                </a:solidFill>
                <a:latin typeface="Lato Black"/>
                <a:ea typeface="Lato Black"/>
                <a:cs typeface="Lato Black"/>
                <a:sym typeface="Lato Black"/>
              </a:defRPr>
            </a:lvl1pPr>
          </a:lstStyle>
          <a:p>
            <a:pPr/>
            <a:r>
              <a:t>Million Dollar Message</a:t>
            </a:r>
          </a:p>
        </p:txBody>
      </p:sp>
      <p:pic>
        <p:nvPicPr>
          <p:cNvPr id="489" name="2023-04-20_12-21-30.png" descr="2023-04-20_12-21-30.png"/>
          <p:cNvPicPr>
            <a:picLocks noChangeAspect="1"/>
          </p:cNvPicPr>
          <p:nvPr/>
        </p:nvPicPr>
        <p:blipFill>
          <a:blip r:embed="rId2">
            <a:extLst/>
          </a:blip>
          <a:stretch>
            <a:fillRect/>
          </a:stretch>
        </p:blipFill>
        <p:spPr>
          <a:xfrm>
            <a:off x="11437300" y="-7064"/>
            <a:ext cx="1565262" cy="1552888"/>
          </a:xfrm>
          <a:prstGeom prst="rect">
            <a:avLst/>
          </a:prstGeom>
          <a:ln w="12700">
            <a:miter lim="400000"/>
          </a:ln>
        </p:spPr>
      </p:pic>
      <p:sp>
        <p:nvSpPr>
          <p:cNvPr id="490" name="-Are you a (your ideal client)…"/>
          <p:cNvSpPr txBox="1"/>
          <p:nvPr/>
        </p:nvSpPr>
        <p:spPr>
          <a:xfrm>
            <a:off x="741749" y="2418378"/>
            <a:ext cx="3050881" cy="70675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80" sz="1600">
                <a:solidFill>
                  <a:srgbClr val="5E5E5E"/>
                </a:solidFill>
                <a:latin typeface="Lato Regular"/>
                <a:ea typeface="Lato Regular"/>
                <a:cs typeface="Lato Regular"/>
                <a:sym typeface="Lato Regular"/>
              </a:defRPr>
            </a:pPr>
            <a:r>
              <a:t>-Are you a (your ideal client)</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-Stop being an (your ideal client)</a:t>
            </a:r>
          </a:p>
        </p:txBody>
      </p:sp>
      <p:sp>
        <p:nvSpPr>
          <p:cNvPr id="491" name="-…who is going through (specific stage)…"/>
          <p:cNvSpPr txBox="1"/>
          <p:nvPr/>
        </p:nvSpPr>
        <p:spPr>
          <a:xfrm>
            <a:off x="4572124" y="2418378"/>
            <a:ext cx="3524823" cy="70675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80" sz="1600">
                <a:solidFill>
                  <a:srgbClr val="5E5E5E"/>
                </a:solidFill>
                <a:latin typeface="Lato Regular"/>
                <a:ea typeface="Lato Regular"/>
                <a:cs typeface="Lato Regular"/>
                <a:sym typeface="Lato Regular"/>
              </a:defRPr>
            </a:pPr>
            <a:r>
              <a:t>-…who is going through (specific stage)</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-…facing challenges right at (specific time)</a:t>
            </a:r>
          </a:p>
        </p:txBody>
      </p:sp>
      <p:sp>
        <p:nvSpPr>
          <p:cNvPr id="492" name="-&amp; is frustrated by (#1 problem)…"/>
          <p:cNvSpPr txBox="1"/>
          <p:nvPr/>
        </p:nvSpPr>
        <p:spPr>
          <a:xfrm>
            <a:off x="8876441" y="2188920"/>
            <a:ext cx="3189094" cy="1222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75" sz="1500">
                <a:solidFill>
                  <a:srgbClr val="5E5E5E"/>
                </a:solidFill>
                <a:latin typeface="Lato Regular"/>
                <a:ea typeface="Lato Regular"/>
                <a:cs typeface="Lato Regular"/>
                <a:sym typeface="Lato Regular"/>
              </a:defRPr>
            </a:pPr>
            <a:r>
              <a:t>-&amp; is frustrated by (#1 problem)</a:t>
            </a:r>
          </a:p>
          <a:p>
            <a:pPr algn="l">
              <a:lnSpc>
                <a:spcPct val="80000"/>
              </a:lnSpc>
              <a:defRPr b="0" i="1" spc="-75" sz="1500">
                <a:solidFill>
                  <a:srgbClr val="5E5E5E"/>
                </a:solidFill>
                <a:latin typeface="Lato Regular"/>
                <a:ea typeface="Lato Regular"/>
                <a:cs typeface="Lato Regular"/>
                <a:sym typeface="Lato Regular"/>
              </a:defRPr>
            </a:pPr>
          </a:p>
          <a:p>
            <a:pPr algn="l">
              <a:lnSpc>
                <a:spcPct val="80000"/>
              </a:lnSpc>
              <a:defRPr b="0" i="1" spc="-75" sz="1500">
                <a:solidFill>
                  <a:srgbClr val="5E5E5E"/>
                </a:solidFill>
                <a:latin typeface="Lato Regular"/>
                <a:ea typeface="Lato Regular"/>
                <a:cs typeface="Lato Regular"/>
                <a:sym typeface="Lato Regular"/>
              </a:defRPr>
            </a:pPr>
            <a:r>
              <a:t>-&amp; struggling to overcome (#1 problem)</a:t>
            </a:r>
            <a:br/>
          </a:p>
          <a:p>
            <a:pPr algn="l">
              <a:lnSpc>
                <a:spcPct val="80000"/>
              </a:lnSpc>
              <a:defRPr b="0" i="1" spc="-75" sz="1500">
                <a:solidFill>
                  <a:srgbClr val="5E5E5E"/>
                </a:solidFill>
                <a:latin typeface="Lato Regular"/>
                <a:ea typeface="Lato Regular"/>
                <a:cs typeface="Lato Regular"/>
                <a:sym typeface="Lato Regular"/>
              </a:defRPr>
            </a:pPr>
            <a:r>
              <a:t>-your problem isn’t (symptom) It is really (cause)</a:t>
            </a:r>
          </a:p>
        </p:txBody>
      </p:sp>
      <p:sp>
        <p:nvSpPr>
          <p:cNvPr id="493" name="-Imagine you could (good).…"/>
          <p:cNvSpPr txBox="1"/>
          <p:nvPr/>
        </p:nvSpPr>
        <p:spPr>
          <a:xfrm>
            <a:off x="817799" y="5997438"/>
            <a:ext cx="3402679" cy="109283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80" sz="1600">
                <a:solidFill>
                  <a:srgbClr val="5E5E5E"/>
                </a:solidFill>
                <a:latin typeface="Lato Regular"/>
                <a:ea typeface="Lato Regular"/>
                <a:cs typeface="Lato Regular"/>
                <a:sym typeface="Lato Regular"/>
              </a:defRPr>
            </a:pPr>
            <a:r>
              <a:t>-Imagine you could (good).</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-That is why we created (product)</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-Introducing (product)</a:t>
            </a:r>
          </a:p>
        </p:txBody>
      </p:sp>
      <p:sp>
        <p:nvSpPr>
          <p:cNvPr id="494" name="-…which allows you to go from (bad) to (good)…"/>
          <p:cNvSpPr txBox="1"/>
          <p:nvPr/>
        </p:nvSpPr>
        <p:spPr>
          <a:xfrm>
            <a:off x="8750455" y="6207413"/>
            <a:ext cx="3189095" cy="12858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80" sz="1600">
                <a:solidFill>
                  <a:srgbClr val="5E5E5E"/>
                </a:solidFill>
                <a:latin typeface="Lato Regular"/>
                <a:ea typeface="Lato Regular"/>
                <a:cs typeface="Lato Regular"/>
                <a:sym typeface="Lato Regular"/>
              </a:defRPr>
            </a:pPr>
            <a:r>
              <a:t>-…which allows you to go from (bad) to (good)</a:t>
            </a:r>
          </a:p>
          <a:p>
            <a:pPr algn="l">
              <a:lnSpc>
                <a:spcPct val="80000"/>
              </a:lnSpc>
              <a:defRPr b="0" i="1" spc="-80" sz="1600">
                <a:solidFill>
                  <a:srgbClr val="5E5E5E"/>
                </a:solidFill>
                <a:latin typeface="Lato Regular"/>
                <a:ea typeface="Lato Regular"/>
                <a:cs typeface="Lato Regular"/>
                <a:sym typeface="Lato Regular"/>
              </a:defRPr>
            </a:pPr>
          </a:p>
          <a:p>
            <a:pPr algn="l">
              <a:lnSpc>
                <a:spcPct val="80000"/>
              </a:lnSpc>
              <a:defRPr b="0" i="1" spc="-80" sz="1600">
                <a:solidFill>
                  <a:srgbClr val="5E5E5E"/>
                </a:solidFill>
                <a:latin typeface="Lato Regular"/>
                <a:ea typeface="Lato Regular"/>
                <a:cs typeface="Lato Regular"/>
                <a:sym typeface="Lato Regular"/>
              </a:defRPr>
            </a:pPr>
            <a:r>
              <a:t>-</a:t>
            </a:r>
            <a:r>
              <a:t>How would it feel to leave (bad) and finally achieve (good)?</a:t>
            </a:r>
          </a:p>
        </p:txBody>
      </p:sp>
      <p:sp>
        <p:nvSpPr>
          <p:cNvPr id="495" name="Are you an eco warrior wanting to build a high performance home"/>
          <p:cNvSpPr txBox="1"/>
          <p:nvPr/>
        </p:nvSpPr>
        <p:spPr>
          <a:xfrm>
            <a:off x="859138" y="3930513"/>
            <a:ext cx="3082033" cy="104673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000">
                <a:solidFill>
                  <a:schemeClr val="accent5">
                    <a:hueOff val="-82419"/>
                    <a:satOff val="-9513"/>
                    <a:lumOff val="-16343"/>
                  </a:schemeClr>
                </a:solidFill>
              </a:defRPr>
            </a:lvl1pPr>
          </a:lstStyle>
          <a:p>
            <a:pPr/>
            <a:r>
              <a:t>Are you an eco warrior wanting to build a high performance home </a:t>
            </a:r>
          </a:p>
        </p:txBody>
      </p:sp>
      <p:sp>
        <p:nvSpPr>
          <p:cNvPr id="496" name="Who is stuck in the planning phase because"/>
          <p:cNvSpPr txBox="1"/>
          <p:nvPr/>
        </p:nvSpPr>
        <p:spPr>
          <a:xfrm>
            <a:off x="5224895" y="3894030"/>
            <a:ext cx="2442612" cy="104673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000">
                <a:solidFill>
                  <a:schemeClr val="accent5">
                    <a:hueOff val="-82419"/>
                    <a:satOff val="-9513"/>
                    <a:lumOff val="-16343"/>
                  </a:schemeClr>
                </a:solidFill>
              </a:defRPr>
            </a:lvl1pPr>
          </a:lstStyle>
          <a:p>
            <a:pPr/>
            <a:r>
              <a:t>Who is stuck in the planning phase because </a:t>
            </a:r>
          </a:p>
        </p:txBody>
      </p:sp>
      <p:sp>
        <p:nvSpPr>
          <p:cNvPr id="497" name="Imagine there was a way to get a price range indication without spending hundreds of thousands on design"/>
          <p:cNvSpPr txBox="1"/>
          <p:nvPr/>
        </p:nvSpPr>
        <p:spPr>
          <a:xfrm>
            <a:off x="586748" y="7289341"/>
            <a:ext cx="3626813" cy="136423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000">
                <a:solidFill>
                  <a:schemeClr val="accent5">
                    <a:hueOff val="-82419"/>
                    <a:satOff val="-9513"/>
                    <a:lumOff val="-16343"/>
                  </a:schemeClr>
                </a:solidFill>
              </a:defRPr>
            </a:lvl1pPr>
          </a:lstStyle>
          <a:p>
            <a:pPr/>
            <a:r>
              <a:t>Imagine there was a way to get a price range indication without spending hundreds of thousands on design</a:t>
            </a:r>
          </a:p>
        </p:txBody>
      </p:sp>
      <p:sp>
        <p:nvSpPr>
          <p:cNvPr id="498" name="Unlike other architects who rush you into design we do a thorough diagnosis of options first.…"/>
          <p:cNvSpPr txBox="1"/>
          <p:nvPr/>
        </p:nvSpPr>
        <p:spPr>
          <a:xfrm>
            <a:off x="4569959" y="6126895"/>
            <a:ext cx="3864882" cy="28895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0" sz="1700">
                <a:solidFill>
                  <a:schemeClr val="accent5">
                    <a:hueOff val="-82419"/>
                    <a:satOff val="-9513"/>
                    <a:lumOff val="-16343"/>
                  </a:schemeClr>
                </a:solidFill>
              </a:defRPr>
            </a:pPr>
            <a:r>
              <a:t>Unlike other architects who rush you into design we do a thorough diagnosis of options first. </a:t>
            </a:r>
          </a:p>
          <a:p>
            <a:pPr>
              <a:defRPr b="0" sz="1700">
                <a:solidFill>
                  <a:schemeClr val="accent5">
                    <a:hueOff val="-82419"/>
                    <a:satOff val="-9513"/>
                    <a:lumOff val="-16343"/>
                  </a:schemeClr>
                </a:solidFill>
              </a:defRPr>
            </a:pPr>
            <a:r>
              <a:t>The NEEDS AND OPTIONS REVIEW outlines three options including one high performance option and a range of cost expectations for each option. We don’t do a full design, because we specialise in this type of home we can give you a reasonable range of estimated costs for each option.</a:t>
            </a:r>
          </a:p>
        </p:txBody>
      </p:sp>
      <p:sp>
        <p:nvSpPr>
          <p:cNvPr id="499" name="Go from unsure and stuck to knowing exactly what your options are and able to make decisions and take action."/>
          <p:cNvSpPr txBox="1"/>
          <p:nvPr/>
        </p:nvSpPr>
        <p:spPr>
          <a:xfrm>
            <a:off x="8595978" y="7542680"/>
            <a:ext cx="3864882" cy="8575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0" sz="1700">
                <a:solidFill>
                  <a:schemeClr val="accent5">
                    <a:hueOff val="-82419"/>
                    <a:satOff val="-9513"/>
                    <a:lumOff val="-16343"/>
                  </a:schemeClr>
                </a:solidFill>
              </a:defRPr>
            </a:lvl1pPr>
          </a:lstStyle>
          <a:p>
            <a:pPr/>
            <a:r>
              <a:t>Go from unsure and stuck to knowing exactly what your options are and able to make decisions and take action.</a:t>
            </a:r>
          </a:p>
        </p:txBody>
      </p:sp>
      <p:sp>
        <p:nvSpPr>
          <p:cNvPr id="500" name="No one wants to give you a price without doing a full design but that costs big money and would be a complete waste if the build was not affordable."/>
          <p:cNvSpPr txBox="1"/>
          <p:nvPr/>
        </p:nvSpPr>
        <p:spPr>
          <a:xfrm>
            <a:off x="8657581" y="3804670"/>
            <a:ext cx="3626813" cy="142883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700">
                <a:solidFill>
                  <a:schemeClr val="accent5">
                    <a:hueOff val="-82419"/>
                    <a:satOff val="-9513"/>
                    <a:lumOff val="-16343"/>
                  </a:schemeClr>
                </a:solidFill>
              </a:defRPr>
            </a:lvl1pPr>
          </a:lstStyle>
          <a:p>
            <a:pPr/>
            <a:r>
              <a:t>No one wants to give you a price without doing a full design but that costs big money and would be a complete waste if the build was not affordable.</a:t>
            </a:r>
          </a:p>
        </p:txBody>
      </p:sp>
      <p:sp>
        <p:nvSpPr>
          <p:cNvPr id="501" name="12"/>
          <p:cNvSpPr txBox="1"/>
          <p:nvPr/>
        </p:nvSpPr>
        <p:spPr>
          <a:xfrm>
            <a:off x="12168838" y="9097601"/>
            <a:ext cx="453239"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12</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3" name="Are you a (Niche/buyer) who is going through (stage)…"/>
          <p:cNvSpPr txBox="1"/>
          <p:nvPr/>
        </p:nvSpPr>
        <p:spPr>
          <a:xfrm>
            <a:off x="3933340" y="3281418"/>
            <a:ext cx="5469451" cy="237433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22577" tIns="22577" rIns="22577" bIns="22577">
            <a:spAutoFit/>
          </a:bodyPr>
          <a:lstStyle/>
          <a:p>
            <a:pPr algn="l" defTabSz="325120">
              <a:lnSpc>
                <a:spcPts val="3500"/>
              </a:lnSpc>
              <a:defRPr b="0" sz="1400">
                <a:solidFill>
                  <a:schemeClr val="accent6">
                    <a:hueOff val="-146070"/>
                    <a:satOff val="-10048"/>
                    <a:lumOff val="-30626"/>
                  </a:schemeClr>
                </a:solidFill>
                <a:latin typeface="Lato Regular"/>
                <a:ea typeface="Lato Regular"/>
                <a:cs typeface="Lato Regular"/>
                <a:sym typeface="Lato Regular"/>
              </a:defRPr>
            </a:pPr>
            <a:r>
              <a:t>Are you a </a:t>
            </a:r>
            <a:r>
              <a:rPr>
                <a:solidFill>
                  <a:srgbClr val="000000"/>
                </a:solidFill>
              </a:rPr>
              <a:t>(Niche/buyer) </a:t>
            </a:r>
            <a:r>
              <a:t>who is going through </a:t>
            </a:r>
            <a:r>
              <a:rPr>
                <a:solidFill>
                  <a:srgbClr val="000000"/>
                </a:solidFill>
              </a:rPr>
              <a:t>(stage) </a:t>
            </a:r>
            <a:endParaRPr>
              <a:solidFill>
                <a:srgbClr val="000000"/>
              </a:solidFill>
            </a:endParaRPr>
          </a:p>
          <a:p>
            <a:pPr algn="l" defTabSz="325120">
              <a:lnSpc>
                <a:spcPts val="3500"/>
              </a:lnSpc>
              <a:defRPr b="0" sz="1400">
                <a:solidFill>
                  <a:schemeClr val="accent6">
                    <a:hueOff val="-146070"/>
                    <a:satOff val="-10048"/>
                    <a:lumOff val="-30626"/>
                  </a:schemeClr>
                </a:solidFill>
                <a:latin typeface="Lato Regular"/>
                <a:ea typeface="Lato Regular"/>
                <a:cs typeface="Lato Regular"/>
                <a:sym typeface="Lato Regular"/>
              </a:defRPr>
            </a:pPr>
            <a:endParaRPr>
              <a:solidFill>
                <a:srgbClr val="000000"/>
              </a:solidFill>
            </a:endParaRPr>
          </a:p>
          <a:p>
            <a:pPr algn="l" defTabSz="325120">
              <a:lnSpc>
                <a:spcPts val="3500"/>
              </a:lnSpc>
              <a:defRPr b="0" sz="1400">
                <a:solidFill>
                  <a:schemeClr val="accent6">
                    <a:hueOff val="-146070"/>
                    <a:satOff val="-10048"/>
                    <a:lumOff val="-30626"/>
                  </a:schemeClr>
                </a:solidFill>
                <a:latin typeface="Lato Regular"/>
                <a:ea typeface="Lato Regular"/>
                <a:cs typeface="Lato Regular"/>
                <a:sym typeface="Lato Regular"/>
              </a:defRPr>
            </a:pPr>
            <a:r>
              <a:t>And frustrated by </a:t>
            </a:r>
            <a:r>
              <a:rPr>
                <a:solidFill>
                  <a:srgbClr val="000000"/>
                </a:solidFill>
              </a:rPr>
              <a:t>(problem)</a:t>
            </a:r>
            <a:r>
              <a:rPr i="1">
                <a:solidFill>
                  <a:srgbClr val="000000"/>
                </a:solidFill>
              </a:rPr>
              <a:t>. </a:t>
            </a:r>
            <a:r>
              <a:t>That’s exactly why we created </a:t>
            </a:r>
          </a:p>
          <a:p>
            <a:pPr algn="l" defTabSz="325120">
              <a:lnSpc>
                <a:spcPts val="3500"/>
              </a:lnSpc>
              <a:defRPr b="0" sz="1400">
                <a:solidFill>
                  <a:schemeClr val="accent6">
                    <a:hueOff val="-146070"/>
                    <a:satOff val="-10048"/>
                    <a:lumOff val="-30626"/>
                  </a:schemeClr>
                </a:solidFill>
                <a:latin typeface="Lato Regular"/>
                <a:ea typeface="Lato Regular"/>
                <a:cs typeface="Lato Regular"/>
                <a:sym typeface="Lato Regular"/>
              </a:defRPr>
            </a:pPr>
          </a:p>
          <a:p>
            <a:pPr algn="l" defTabSz="325120">
              <a:lnSpc>
                <a:spcPts val="3500"/>
              </a:lnSpc>
              <a:defRPr b="0" sz="1400">
                <a:solidFill>
                  <a:schemeClr val="accent6">
                    <a:hueOff val="-146070"/>
                    <a:satOff val="-10048"/>
                    <a:lumOff val="-30626"/>
                  </a:schemeClr>
                </a:solidFill>
                <a:latin typeface="Lato Regular"/>
                <a:ea typeface="Lato Regular"/>
                <a:cs typeface="Lato Regular"/>
                <a:sym typeface="Lato Regular"/>
              </a:defRPr>
            </a:pPr>
            <a:r>
              <a:t>the </a:t>
            </a:r>
            <a:r>
              <a:rPr>
                <a:solidFill>
                  <a:srgbClr val="000000"/>
                </a:solidFill>
              </a:rPr>
              <a:t>(product/service) </a:t>
            </a:r>
            <a:r>
              <a:t>which includes </a:t>
            </a:r>
            <a:r>
              <a:rPr>
                <a:solidFill>
                  <a:srgbClr val="000000"/>
                </a:solidFill>
              </a:rPr>
              <a:t>(X-factor)</a:t>
            </a:r>
            <a:r>
              <a:t> and is very </a:t>
            </a:r>
          </a:p>
          <a:p>
            <a:pPr algn="l" defTabSz="325120">
              <a:lnSpc>
                <a:spcPts val="3500"/>
              </a:lnSpc>
              <a:defRPr b="0" sz="1400">
                <a:solidFill>
                  <a:schemeClr val="accent6">
                    <a:hueOff val="-146070"/>
                    <a:satOff val="-10048"/>
                    <a:lumOff val="-30626"/>
                  </a:schemeClr>
                </a:solidFill>
                <a:latin typeface="Lato Regular"/>
                <a:ea typeface="Lato Regular"/>
                <a:cs typeface="Lato Regular"/>
                <a:sym typeface="Lato Regular"/>
              </a:defRPr>
            </a:pPr>
          </a:p>
          <a:p>
            <a:pPr algn="l" defTabSz="325120">
              <a:lnSpc>
                <a:spcPts val="3500"/>
              </a:lnSpc>
              <a:defRPr b="0" sz="1400">
                <a:solidFill>
                  <a:schemeClr val="accent6">
                    <a:hueOff val="-146070"/>
                    <a:satOff val="-10048"/>
                    <a:lumOff val="-30626"/>
                  </a:schemeClr>
                </a:solidFill>
                <a:latin typeface="Lato Regular"/>
                <a:ea typeface="Lato Regular"/>
                <a:cs typeface="Lato Regular"/>
                <a:sym typeface="Lato Regular"/>
              </a:defRPr>
            </a:pPr>
            <a:r>
              <a:t>different because </a:t>
            </a:r>
            <a:r>
              <a:rPr>
                <a:solidFill>
                  <a:srgbClr val="000000"/>
                </a:solidFill>
              </a:rPr>
              <a:t>(better outcome).  </a:t>
            </a:r>
            <a:endParaRPr>
              <a:solidFill>
                <a:srgbClr val="000000"/>
              </a:solidFill>
            </a:endParaRPr>
          </a:p>
          <a:p>
            <a:pPr algn="l" defTabSz="325120">
              <a:lnSpc>
                <a:spcPts val="3500"/>
              </a:lnSpc>
              <a:defRPr b="0" sz="1400">
                <a:solidFill>
                  <a:schemeClr val="accent6">
                    <a:hueOff val="-146070"/>
                    <a:satOff val="-10048"/>
                    <a:lumOff val="-30626"/>
                  </a:schemeClr>
                </a:solidFill>
                <a:latin typeface="Lato Regular"/>
                <a:ea typeface="Lato Regular"/>
                <a:cs typeface="Lato Regular"/>
                <a:sym typeface="Lato Regular"/>
              </a:defRPr>
            </a:pPr>
            <a:endParaRPr>
              <a:solidFill>
                <a:srgbClr val="000000"/>
              </a:solidFill>
            </a:endParaRPr>
          </a:p>
          <a:p>
            <a:pPr algn="l" defTabSz="325120">
              <a:lnSpc>
                <a:spcPts val="3500"/>
              </a:lnSpc>
              <a:defRPr b="0" sz="1400">
                <a:solidFill>
                  <a:schemeClr val="accent6">
                    <a:hueOff val="-146070"/>
                    <a:satOff val="-10048"/>
                    <a:lumOff val="-30626"/>
                  </a:schemeClr>
                </a:solidFill>
                <a:latin typeface="Lato Regular"/>
                <a:ea typeface="Lato Regular"/>
                <a:cs typeface="Lato Regular"/>
                <a:sym typeface="Lato Regular"/>
              </a:defRPr>
            </a:pPr>
            <a:r>
              <a:t>This allows you to go from </a:t>
            </a:r>
            <a:r>
              <a:rPr>
                <a:solidFill>
                  <a:srgbClr val="000000"/>
                </a:solidFill>
              </a:rPr>
              <a:t>(bad before story)</a:t>
            </a:r>
            <a:r>
              <a:t> to </a:t>
            </a:r>
            <a:r>
              <a:rPr>
                <a:solidFill>
                  <a:srgbClr val="000000"/>
                </a:solidFill>
              </a:rPr>
              <a:t>(good after story)</a:t>
            </a:r>
            <a:endParaRPr i="1"/>
          </a:p>
        </p:txBody>
      </p:sp>
      <p:sp>
        <p:nvSpPr>
          <p:cNvPr id="504" name="Generic format"/>
          <p:cNvSpPr txBox="1"/>
          <p:nvPr/>
        </p:nvSpPr>
        <p:spPr>
          <a:xfrm>
            <a:off x="3901190" y="2624849"/>
            <a:ext cx="2898981"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Generic format</a:t>
            </a:r>
          </a:p>
        </p:txBody>
      </p:sp>
      <p:sp>
        <p:nvSpPr>
          <p:cNvPr id="505" name="Then take your generic format version which might be a little clunky and rewrite it so it slides more elegantly"/>
          <p:cNvSpPr txBox="1"/>
          <p:nvPr/>
        </p:nvSpPr>
        <p:spPr>
          <a:xfrm>
            <a:off x="4523362" y="6806908"/>
            <a:ext cx="3942152" cy="13747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Then take your generic format version which might be a little clunky and rewrite it so it slides more elegantly</a:t>
            </a:r>
          </a:p>
        </p:txBody>
      </p:sp>
      <p:sp>
        <p:nvSpPr>
          <p:cNvPr id="506" name="Rounded Rectangle"/>
          <p:cNvSpPr/>
          <p:nvPr/>
        </p:nvSpPr>
        <p:spPr>
          <a:xfrm>
            <a:off x="3567580" y="2188255"/>
            <a:ext cx="5869640" cy="3601151"/>
          </a:xfrm>
          <a:prstGeom prst="roundRect">
            <a:avLst>
              <a:gd name="adj" fmla="val 12287"/>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07" name="Rounded Rectangle"/>
          <p:cNvSpPr/>
          <p:nvPr/>
        </p:nvSpPr>
        <p:spPr>
          <a:xfrm>
            <a:off x="3559617" y="6482017"/>
            <a:ext cx="5869641" cy="2323537"/>
          </a:xfrm>
          <a:prstGeom prst="roundRect">
            <a:avLst>
              <a:gd name="adj" fmla="val 19044"/>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08" name="Million Dollar Message"/>
          <p:cNvSpPr txBox="1"/>
          <p:nvPr/>
        </p:nvSpPr>
        <p:spPr>
          <a:xfrm>
            <a:off x="-40129" y="-31845"/>
            <a:ext cx="13053210" cy="1552888"/>
          </a:xfrm>
          <a:prstGeom prst="rect">
            <a:avLst/>
          </a:prstGeom>
          <a:solidFill>
            <a:srgbClr val="2981F5"/>
          </a:solidFill>
          <a:ln w="12700">
            <a:miter lim="400000"/>
          </a:ln>
          <a:effectLst>
            <a:outerShdw sx="100000" sy="100000" kx="0" ky="0" algn="b" rotWithShape="0" blurRad="25400" dist="25400" dir="2700000">
              <a:srgbClr val="000000">
                <a:alpha val="75000"/>
              </a:srgbClr>
            </a:outerShdw>
          </a:effectLst>
          <a:extLst>
            <a:ext uri="{C572A759-6A51-4108-AA02-DFA0A04FC94B}">
              <ma14:wrappingTextBoxFlag xmlns:ma14="http://schemas.microsoft.com/office/mac/drawingml/2011/main" val="1"/>
            </a:ext>
          </a:extLst>
        </p:spPr>
        <p:txBody>
          <a:bodyPr lIns="31750" tIns="31750" rIns="31750" bIns="31750" anchor="ctr"/>
          <a:lstStyle>
            <a:lvl1pPr defTabSz="560831">
              <a:lnSpc>
                <a:spcPct val="80000"/>
              </a:lnSpc>
              <a:defRPr b="0" i="1" spc="-385" sz="7700">
                <a:solidFill>
                  <a:srgbClr val="FFFFFF"/>
                </a:solidFill>
                <a:latin typeface="Lato Black"/>
                <a:ea typeface="Lato Black"/>
                <a:cs typeface="Lato Black"/>
                <a:sym typeface="Lato Black"/>
              </a:defRPr>
            </a:lvl1pPr>
          </a:lstStyle>
          <a:p>
            <a:pPr/>
            <a:r>
              <a:t>Million Dollar Message</a:t>
            </a:r>
          </a:p>
        </p:txBody>
      </p:sp>
      <p:pic>
        <p:nvPicPr>
          <p:cNvPr id="509" name="2023-04-20_12-21-30.png" descr="2023-04-20_12-21-30.png"/>
          <p:cNvPicPr>
            <a:picLocks noChangeAspect="1"/>
          </p:cNvPicPr>
          <p:nvPr/>
        </p:nvPicPr>
        <p:blipFill>
          <a:blip r:embed="rId2">
            <a:extLst/>
          </a:blip>
          <a:stretch>
            <a:fillRect/>
          </a:stretch>
        </p:blipFill>
        <p:spPr>
          <a:xfrm>
            <a:off x="11437300" y="-7064"/>
            <a:ext cx="1565262" cy="1552888"/>
          </a:xfrm>
          <a:prstGeom prst="rect">
            <a:avLst/>
          </a:prstGeom>
          <a:ln w="12700">
            <a:miter lim="400000"/>
          </a:ln>
        </p:spPr>
      </p:pic>
      <p:sp>
        <p:nvSpPr>
          <p:cNvPr id="510" name="Arrow"/>
          <p:cNvSpPr/>
          <p:nvPr/>
        </p:nvSpPr>
        <p:spPr>
          <a:xfrm rot="5391855">
            <a:off x="5883184" y="5643538"/>
            <a:ext cx="756688" cy="825609"/>
          </a:xfrm>
          <a:prstGeom prst="rightArrow">
            <a:avLst>
              <a:gd name="adj1" fmla="val 32000"/>
              <a:gd name="adj2" fmla="val 69829"/>
            </a:avLst>
          </a:prstGeom>
          <a:solidFill>
            <a:srgbClr val="5E5E5E"/>
          </a:solidFill>
          <a:ln w="12700">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11" name="13"/>
          <p:cNvSpPr txBox="1"/>
          <p:nvPr/>
        </p:nvSpPr>
        <p:spPr>
          <a:xfrm>
            <a:off x="12168838" y="9097601"/>
            <a:ext cx="453239"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13</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3" name="Million Dollar Message"/>
          <p:cNvSpPr txBox="1"/>
          <p:nvPr/>
        </p:nvSpPr>
        <p:spPr>
          <a:xfrm>
            <a:off x="2499159" y="410200"/>
            <a:ext cx="7781291" cy="718360"/>
          </a:xfrm>
          <a:prstGeom prst="rect">
            <a:avLst/>
          </a:prstGeom>
          <a:ln w="12700">
            <a:miter lim="400000"/>
          </a:ln>
          <a:extLst>
            <a:ext uri="{C572A759-6A51-4108-AA02-DFA0A04FC94B}">
              <ma14:wrappingTextBoxFlag xmlns:ma14="http://schemas.microsoft.com/office/mac/drawingml/2011/main" val="1"/>
            </a:ext>
          </a:extLst>
        </p:spPr>
        <p:txBody>
          <a:bodyPr wrap="none" lIns="24384" tIns="24384" rIns="24384" bIns="24384" anchor="ctr">
            <a:spAutoFit/>
          </a:bodyPr>
          <a:lstStyle>
            <a:lvl1pPr defTabSz="792480">
              <a:defRPr cap="all" sz="4400">
                <a:solidFill>
                  <a:srgbClr val="FFFFFF"/>
                </a:solidFill>
              </a:defRPr>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Million Dollar Message</a:t>
            </a:r>
          </a:p>
        </p:txBody>
      </p:sp>
      <p:sp>
        <p:nvSpPr>
          <p:cNvPr id="514" name="Are you a Home owners looking to renovate their Brighton beachfront properties trying to identify your best options?…"/>
          <p:cNvSpPr txBox="1"/>
          <p:nvPr/>
        </p:nvSpPr>
        <p:spPr>
          <a:xfrm>
            <a:off x="615817" y="2278540"/>
            <a:ext cx="5465593" cy="328365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22577" tIns="22577" rIns="22577" bIns="22577">
            <a:spAutoFit/>
          </a:bodyPr>
          <a:lstStyle/>
          <a:p>
            <a:pPr algn="l" defTabSz="325120">
              <a:lnSpc>
                <a:spcPts val="1800"/>
              </a:lnSpc>
              <a:defRPr b="0" sz="1400">
                <a:solidFill>
                  <a:schemeClr val="accent6">
                    <a:hueOff val="-146070"/>
                    <a:satOff val="-10048"/>
                    <a:lumOff val="-30626"/>
                  </a:schemeClr>
                </a:solidFill>
                <a:latin typeface="Lato Regular"/>
                <a:ea typeface="Lato Regular"/>
                <a:cs typeface="Lato Regular"/>
                <a:sym typeface="Lato Regular"/>
              </a:defRPr>
            </a:pPr>
            <a:r>
              <a:t>Are you a </a:t>
            </a:r>
            <a:r>
              <a:rPr>
                <a:solidFill>
                  <a:srgbClr val="000000"/>
                </a:solidFill>
              </a:rPr>
              <a:t>Home owners looking to renovate their Brighton beachfront properties trying to identify your best options?</a:t>
            </a:r>
            <a:endParaRPr>
              <a:solidFill>
                <a:srgbClr val="000000"/>
              </a:solidFill>
            </a:endParaRPr>
          </a:p>
          <a:p>
            <a:pPr algn="l" defTabSz="325120">
              <a:lnSpc>
                <a:spcPts val="1800"/>
              </a:lnSpc>
              <a:defRPr b="0" sz="1400">
                <a:solidFill>
                  <a:schemeClr val="accent6">
                    <a:hueOff val="-146070"/>
                    <a:satOff val="-10048"/>
                    <a:lumOff val="-30626"/>
                  </a:schemeClr>
                </a:solidFill>
                <a:latin typeface="Lato Regular"/>
                <a:ea typeface="Lato Regular"/>
                <a:cs typeface="Lato Regular"/>
                <a:sym typeface="Lato Regular"/>
              </a:defRPr>
            </a:pPr>
            <a:r>
              <a:t>are frustrated by </a:t>
            </a:r>
            <a:r>
              <a:rPr>
                <a:solidFill>
                  <a:srgbClr val="000000"/>
                </a:solidFill>
              </a:rPr>
              <a:t>having their plans rejected by the local review board. New figures show 45% of all plans are being rejected on the first submission and over half that number are by experienced architects.</a:t>
            </a:r>
            <a:r>
              <a:rPr i="1">
                <a:solidFill>
                  <a:srgbClr val="000000"/>
                </a:solidFill>
              </a:rPr>
              <a:t> </a:t>
            </a:r>
            <a:r>
              <a:t>That’s why we created our </a:t>
            </a:r>
            <a:r>
              <a:rPr>
                <a:solidFill>
                  <a:srgbClr val="000000"/>
                </a:solidFill>
              </a:rPr>
              <a:t>Project feasibility study. </a:t>
            </a:r>
          </a:p>
          <a:p>
            <a:pPr algn="l" defTabSz="325120">
              <a:lnSpc>
                <a:spcPts val="1800"/>
              </a:lnSpc>
              <a:defRPr b="0" sz="1400">
                <a:solidFill>
                  <a:schemeClr val="accent6">
                    <a:hueOff val="-146070"/>
                    <a:satOff val="-10048"/>
                    <a:lumOff val="-30626"/>
                  </a:schemeClr>
                </a:solidFill>
                <a:latin typeface="Lato Regular"/>
                <a:ea typeface="Lato Regular"/>
                <a:cs typeface="Lato Regular"/>
                <a:sym typeface="Lato Regular"/>
              </a:defRPr>
            </a:pPr>
            <a:r>
              <a:t>which includes </a:t>
            </a:r>
            <a:r>
              <a:rPr>
                <a:solidFill>
                  <a:srgbClr val="000000"/>
                </a:solidFill>
              </a:rPr>
              <a:t>a review by our teams newest staff member man David Smith  </a:t>
            </a:r>
            <a:r>
              <a:t>and is special because </a:t>
            </a:r>
            <a:r>
              <a:rPr>
                <a:solidFill>
                  <a:srgbClr val="000000"/>
                </a:solidFill>
              </a:rPr>
              <a:t>David used to work in the planning department  approving permits so knows the bi laws inside and why plans get turned down. </a:t>
            </a:r>
            <a:r>
              <a:t>Which allows you to go from </a:t>
            </a:r>
            <a:r>
              <a:rPr>
                <a:solidFill>
                  <a:srgbClr val="000000"/>
                </a:solidFill>
              </a:rPr>
              <a:t>either being stuck or risk submitting plans which may be rejected wasting your time or $1500 per failed application  </a:t>
            </a:r>
            <a:r>
              <a:t>to </a:t>
            </a:r>
            <a:r>
              <a:rPr>
                <a:solidFill>
                  <a:srgbClr val="000000"/>
                </a:solidFill>
              </a:rPr>
              <a:t>getting your permit approved first time. Since David has been on board our success rate is 95%. </a:t>
            </a:r>
            <a:endParaRPr i="1"/>
          </a:p>
        </p:txBody>
      </p:sp>
      <p:sp>
        <p:nvSpPr>
          <p:cNvPr id="515" name="Are you a Developers looking to do inner city projects and who are trying to reduce their risk in a challenging market…"/>
          <p:cNvSpPr txBox="1"/>
          <p:nvPr/>
        </p:nvSpPr>
        <p:spPr>
          <a:xfrm>
            <a:off x="6717248" y="2386490"/>
            <a:ext cx="5874616" cy="306775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22577" tIns="22577" rIns="22577" bIns="22577">
            <a:spAutoFit/>
          </a:bodyPr>
          <a:lstStyle/>
          <a:p>
            <a:pPr algn="l" defTabSz="325120">
              <a:lnSpc>
                <a:spcPts val="1800"/>
              </a:lnSpc>
              <a:defRPr b="0" sz="1400">
                <a:solidFill>
                  <a:schemeClr val="accent6">
                    <a:hueOff val="-146070"/>
                    <a:satOff val="-10048"/>
                    <a:lumOff val="-30626"/>
                  </a:schemeClr>
                </a:solidFill>
                <a:latin typeface="Lato Regular"/>
                <a:ea typeface="Lato Regular"/>
                <a:cs typeface="Lato Regular"/>
                <a:sym typeface="Lato Regular"/>
              </a:defRPr>
            </a:pPr>
            <a:r>
              <a:t>Are you a </a:t>
            </a:r>
            <a:r>
              <a:rPr>
                <a:solidFill>
                  <a:srgbClr val="000000"/>
                </a:solidFill>
              </a:rPr>
              <a:t>Developers looking to do inner city projects and </a:t>
            </a:r>
            <a:r>
              <a:t>who are </a:t>
            </a:r>
            <a:r>
              <a:rPr>
                <a:solidFill>
                  <a:srgbClr val="000000"/>
                </a:solidFill>
              </a:rPr>
              <a:t>trying to reduce their risk in a challenging market </a:t>
            </a:r>
            <a:endParaRPr>
              <a:solidFill>
                <a:srgbClr val="000000"/>
              </a:solidFill>
            </a:endParaRPr>
          </a:p>
          <a:p>
            <a:pPr algn="l" defTabSz="325120">
              <a:lnSpc>
                <a:spcPts val="1800"/>
              </a:lnSpc>
              <a:defRPr b="0" sz="1400">
                <a:solidFill>
                  <a:schemeClr val="accent6">
                    <a:hueOff val="-146070"/>
                    <a:satOff val="-10048"/>
                    <a:lumOff val="-30626"/>
                  </a:schemeClr>
                </a:solidFill>
                <a:latin typeface="Lato Regular"/>
                <a:ea typeface="Lato Regular"/>
                <a:cs typeface="Lato Regular"/>
                <a:sym typeface="Lato Regular"/>
              </a:defRPr>
            </a:pPr>
            <a:r>
              <a:t>are frustrated by </a:t>
            </a:r>
            <a:r>
              <a:rPr>
                <a:solidFill>
                  <a:srgbClr val="000000"/>
                </a:solidFill>
              </a:rPr>
              <a:t>architects who do not listen to the brief and try to win awards at your risk and expense by making your development a work of art. </a:t>
            </a:r>
            <a:endParaRPr i="1"/>
          </a:p>
          <a:p>
            <a:pPr algn="l" defTabSz="325120">
              <a:lnSpc>
                <a:spcPts val="1800"/>
              </a:lnSpc>
              <a:defRPr b="0" sz="1400">
                <a:solidFill>
                  <a:schemeClr val="accent6">
                    <a:hueOff val="-146070"/>
                    <a:satOff val="-10048"/>
                    <a:lumOff val="-30626"/>
                  </a:schemeClr>
                </a:solidFill>
                <a:latin typeface="Lato Regular"/>
                <a:ea typeface="Lato Regular"/>
                <a:cs typeface="Lato Regular"/>
                <a:sym typeface="Lato Regular"/>
              </a:defRPr>
            </a:pPr>
            <a:r>
              <a:t>That’s why we created our ROI Return on investment Road Map</a:t>
            </a:r>
          </a:p>
          <a:p>
            <a:pPr algn="l" defTabSz="325120">
              <a:lnSpc>
                <a:spcPts val="1800"/>
              </a:lnSpc>
              <a:defRPr b="0" sz="1400">
                <a:solidFill>
                  <a:schemeClr val="accent6">
                    <a:hueOff val="-146070"/>
                    <a:satOff val="-10048"/>
                    <a:lumOff val="-30626"/>
                  </a:schemeClr>
                </a:solidFill>
                <a:latin typeface="Lato Regular"/>
                <a:ea typeface="Lato Regular"/>
                <a:cs typeface="Lato Regular"/>
                <a:sym typeface="Lato Regular"/>
              </a:defRPr>
            </a:pPr>
            <a:r>
              <a:t>which includes </a:t>
            </a:r>
            <a:r>
              <a:rPr>
                <a:solidFill>
                  <a:srgbClr val="000000"/>
                </a:solidFill>
              </a:rPr>
              <a:t>3 configurations including the probably cost range and an estimate of re sales value by local rest estate agent Bobby McGee.</a:t>
            </a:r>
            <a:endParaRPr>
              <a:solidFill>
                <a:srgbClr val="000000"/>
              </a:solidFill>
            </a:endParaRPr>
          </a:p>
          <a:p>
            <a:pPr algn="l" defTabSz="325120">
              <a:lnSpc>
                <a:spcPts val="1800"/>
              </a:lnSpc>
              <a:defRPr b="0" sz="1400">
                <a:solidFill>
                  <a:schemeClr val="accent6">
                    <a:hueOff val="-146070"/>
                    <a:satOff val="-10048"/>
                    <a:lumOff val="-30626"/>
                  </a:schemeClr>
                </a:solidFill>
                <a:latin typeface="Lato Regular"/>
                <a:ea typeface="Lato Regular"/>
                <a:cs typeface="Lato Regular"/>
                <a:sym typeface="Lato Regular"/>
              </a:defRPr>
            </a:pPr>
            <a:r>
              <a:t>and is special because</a:t>
            </a:r>
            <a:r>
              <a:rPr>
                <a:blipFill rotWithShape="1">
                  <a:blip r:embed="rId2"/>
                  <a:srcRect l="0" t="0" r="0" b="0"/>
                  <a:tile tx="0" ty="0" sx="100000" sy="100000" flip="none" algn="tl"/>
                </a:blipFill>
              </a:rPr>
              <a:t> </a:t>
            </a:r>
            <a:r>
              <a:rPr>
                <a:solidFill>
                  <a:srgbClr val="000000"/>
                </a:solidFill>
              </a:rPr>
              <a:t>while most architect are primarily focused on design aesthetics we are focused on design for profit first. </a:t>
            </a:r>
            <a:endParaRPr>
              <a:blipFill rotWithShape="1">
                <a:blip r:embed="rId3"/>
                <a:srcRect l="0" t="0" r="0" b="0"/>
                <a:tile tx="0" ty="0" sx="100000" sy="100000" flip="none" algn="tl"/>
              </a:blipFill>
            </a:endParaRPr>
          </a:p>
          <a:p>
            <a:pPr algn="l" defTabSz="325120">
              <a:lnSpc>
                <a:spcPts val="1800"/>
              </a:lnSpc>
              <a:defRPr b="0" sz="1400">
                <a:solidFill>
                  <a:schemeClr val="accent6">
                    <a:hueOff val="-146070"/>
                    <a:satOff val="-10048"/>
                    <a:lumOff val="-30626"/>
                  </a:schemeClr>
                </a:solidFill>
                <a:latin typeface="Lato Regular"/>
                <a:ea typeface="Lato Regular"/>
                <a:cs typeface="Lato Regular"/>
                <a:sym typeface="Lato Regular"/>
              </a:defRPr>
            </a:pPr>
            <a:r>
              <a:t>Which allows you to go from </a:t>
            </a:r>
            <a:r>
              <a:rPr>
                <a:solidFill>
                  <a:srgbClr val="000000"/>
                </a:solidFill>
              </a:rPr>
              <a:t>being frustrated by working with an architect who doesn’t understand you, to  working with an architect who understands developers be she is one herself. </a:t>
            </a:r>
            <a:endParaRPr i="1"/>
          </a:p>
        </p:txBody>
      </p:sp>
      <p:sp>
        <p:nvSpPr>
          <p:cNvPr id="516" name="&quot;Are you a developer looking to maximize ROI of an existing site in the competitive inner-city market? I get it—achieving your vision without breaking the bank is crucial. That's why we've created the ROI Roadmap, which includes three configurations (not"/>
          <p:cNvSpPr txBox="1"/>
          <p:nvPr/>
        </p:nvSpPr>
        <p:spPr>
          <a:xfrm>
            <a:off x="6717248" y="6490399"/>
            <a:ext cx="5874616" cy="299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457200">
              <a:defRPr b="0" sz="1600">
                <a:solidFill>
                  <a:srgbClr val="374151"/>
                </a:solidFill>
                <a:latin typeface="Helvetica"/>
                <a:ea typeface="Helvetica"/>
                <a:cs typeface="Helvetica"/>
                <a:sym typeface="Helvetica"/>
              </a:defRPr>
            </a:pPr>
            <a:r>
              <a:t>"Are you a developer looking to maximize ROI of an existing site in the competitive inner-city market? I get it—achieving your vision without breaking the bank is crucial. That's why we've created the ROI Roadmap, which includes three configurations (not design) complete with cost range estimates and resale value projections by local real estate expert Bobby McGee. Unlike traditional architects who prioritize aesthetics, we put your profitability first.</a:t>
            </a:r>
            <a:br/>
            <a:r>
              <a:t>Rather than working with just an architect you get a strategic partner who can help you meet your business objectives, through smarter design. </a:t>
            </a:r>
            <a:r>
              <a:rPr b="1"/>
              <a:t>Work with an architect who speaks your language, because she's a developer herself</a:t>
            </a:r>
            <a:r>
              <a:t>.”</a:t>
            </a:r>
          </a:p>
        </p:txBody>
      </p:sp>
      <p:sp>
        <p:nvSpPr>
          <p:cNvPr id="517" name="&quot;Are you a homeowner looking to renovate your Brighton beachfront property? Frustrated with the 45% rejection rate of plans by local review boards—even those submitted by experienced architects? Save time and avoid a costly $1500-per-failure gamble with "/>
          <p:cNvSpPr txBox="1"/>
          <p:nvPr/>
        </p:nvSpPr>
        <p:spPr>
          <a:xfrm>
            <a:off x="360592" y="6611049"/>
            <a:ext cx="5673823" cy="275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457200">
              <a:defRPr b="0" sz="1600">
                <a:solidFill>
                  <a:srgbClr val="374151"/>
                </a:solidFill>
                <a:latin typeface="Helvetica"/>
                <a:ea typeface="Helvetica"/>
                <a:cs typeface="Helvetica"/>
                <a:sym typeface="Helvetica"/>
              </a:defRPr>
            </a:lvl1pPr>
          </a:lstStyle>
          <a:p>
            <a:pPr/>
            <a:r>
              <a:t>"Are you a homeowner looking to renovate your Brighton beachfront property? Frustrated with the 45% rejection rate of plans by local review boards—even those submitted by experienced architects? Save time and avoid a costly $1500-per-failure gamble with our Project Feasibility Study. What sets us apart is our secret weapon: David Smith, a former planning department official who knows the local bylaws like the back of his hand. With David on our team, we've boosted our approval success rate to 95%. Don't risk rejection—secure a first-time approval and turn your dream renovation into reality."</a:t>
            </a:r>
          </a:p>
        </p:txBody>
      </p:sp>
      <p:sp>
        <p:nvSpPr>
          <p:cNvPr id="518" name="Arrow"/>
          <p:cNvSpPr/>
          <p:nvPr/>
        </p:nvSpPr>
        <p:spPr>
          <a:xfrm rot="5391855">
            <a:off x="2819515" y="5064704"/>
            <a:ext cx="756688" cy="825609"/>
          </a:xfrm>
          <a:prstGeom prst="rightArrow">
            <a:avLst>
              <a:gd name="adj1" fmla="val 32000"/>
              <a:gd name="adj2" fmla="val 69829"/>
            </a:avLst>
          </a:prstGeom>
          <a:solidFill>
            <a:srgbClr val="5E5E5E"/>
          </a:solidFill>
          <a:ln w="12700">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19" name="Arrow"/>
          <p:cNvSpPr/>
          <p:nvPr/>
        </p:nvSpPr>
        <p:spPr>
          <a:xfrm rot="5391855">
            <a:off x="9125457" y="5244920"/>
            <a:ext cx="756688" cy="825609"/>
          </a:xfrm>
          <a:prstGeom prst="rightArrow">
            <a:avLst>
              <a:gd name="adj1" fmla="val 32000"/>
              <a:gd name="adj2" fmla="val 69829"/>
            </a:avLst>
          </a:prstGeom>
          <a:solidFill>
            <a:srgbClr val="5E5E5E"/>
          </a:solidFill>
          <a:ln w="12700">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20" name="Generic format"/>
          <p:cNvSpPr txBox="1"/>
          <p:nvPr/>
        </p:nvSpPr>
        <p:spPr>
          <a:xfrm>
            <a:off x="1899124" y="1809859"/>
            <a:ext cx="2898980"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Generic format</a:t>
            </a:r>
          </a:p>
        </p:txBody>
      </p:sp>
      <p:sp>
        <p:nvSpPr>
          <p:cNvPr id="521" name="Generic format"/>
          <p:cNvSpPr txBox="1"/>
          <p:nvPr/>
        </p:nvSpPr>
        <p:spPr>
          <a:xfrm>
            <a:off x="8331217" y="1809859"/>
            <a:ext cx="2898981"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Generic format</a:t>
            </a:r>
          </a:p>
        </p:txBody>
      </p:sp>
      <p:sp>
        <p:nvSpPr>
          <p:cNvPr id="522" name="Elegant version"/>
          <p:cNvSpPr txBox="1"/>
          <p:nvPr/>
        </p:nvSpPr>
        <p:spPr>
          <a:xfrm>
            <a:off x="2013509" y="6093370"/>
            <a:ext cx="236798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Elegant version</a:t>
            </a:r>
          </a:p>
        </p:txBody>
      </p:sp>
      <p:sp>
        <p:nvSpPr>
          <p:cNvPr id="523" name="Elegant version"/>
          <p:cNvSpPr txBox="1"/>
          <p:nvPr/>
        </p:nvSpPr>
        <p:spPr>
          <a:xfrm>
            <a:off x="8470562" y="6093370"/>
            <a:ext cx="236798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Elegant version</a:t>
            </a:r>
          </a:p>
        </p:txBody>
      </p:sp>
      <p:sp>
        <p:nvSpPr>
          <p:cNvPr id="524" name="Million Dollar Message"/>
          <p:cNvSpPr txBox="1"/>
          <p:nvPr/>
        </p:nvSpPr>
        <p:spPr>
          <a:xfrm>
            <a:off x="-40129" y="-31845"/>
            <a:ext cx="13053210" cy="1552888"/>
          </a:xfrm>
          <a:prstGeom prst="rect">
            <a:avLst/>
          </a:prstGeom>
          <a:solidFill>
            <a:srgbClr val="2981F5"/>
          </a:solidFill>
          <a:ln w="12700">
            <a:miter lim="400000"/>
          </a:ln>
          <a:effectLst>
            <a:outerShdw sx="100000" sy="100000" kx="0" ky="0" algn="b" rotWithShape="0" blurRad="25400" dist="25400" dir="2700000">
              <a:srgbClr val="000000">
                <a:alpha val="75000"/>
              </a:srgbClr>
            </a:outerShdw>
          </a:effectLst>
          <a:extLst>
            <a:ext uri="{C572A759-6A51-4108-AA02-DFA0A04FC94B}">
              <ma14:wrappingTextBoxFlag xmlns:ma14="http://schemas.microsoft.com/office/mac/drawingml/2011/main" val="1"/>
            </a:ext>
          </a:extLst>
        </p:spPr>
        <p:txBody>
          <a:bodyPr lIns="31750" tIns="31750" rIns="31750" bIns="31750" anchor="ctr"/>
          <a:lstStyle>
            <a:lvl1pPr defTabSz="560831">
              <a:lnSpc>
                <a:spcPct val="80000"/>
              </a:lnSpc>
              <a:defRPr b="0" i="1" spc="-385" sz="7700">
                <a:solidFill>
                  <a:srgbClr val="FFFFFF"/>
                </a:solidFill>
                <a:latin typeface="Lato Black"/>
                <a:ea typeface="Lato Black"/>
                <a:cs typeface="Lato Black"/>
                <a:sym typeface="Lato Black"/>
              </a:defRPr>
            </a:lvl1pPr>
          </a:lstStyle>
          <a:p>
            <a:pPr/>
            <a:r>
              <a:t>Million Dollar Message</a:t>
            </a:r>
          </a:p>
        </p:txBody>
      </p:sp>
      <p:pic>
        <p:nvPicPr>
          <p:cNvPr id="525" name="2023-04-20_12-21-30.png" descr="2023-04-20_12-21-30.png"/>
          <p:cNvPicPr>
            <a:picLocks noChangeAspect="1"/>
          </p:cNvPicPr>
          <p:nvPr/>
        </p:nvPicPr>
        <p:blipFill>
          <a:blip r:embed="rId4">
            <a:extLst/>
          </a:blip>
          <a:stretch>
            <a:fillRect/>
          </a:stretch>
        </p:blipFill>
        <p:spPr>
          <a:xfrm>
            <a:off x="11437300" y="-7064"/>
            <a:ext cx="1565262" cy="1552888"/>
          </a:xfrm>
          <a:prstGeom prst="rect">
            <a:avLst/>
          </a:prstGeom>
          <a:ln w="12700">
            <a:miter lim="400000"/>
          </a:ln>
        </p:spPr>
      </p:pic>
      <p:sp>
        <p:nvSpPr>
          <p:cNvPr id="526" name="Rounded Rectangle"/>
          <p:cNvSpPr/>
          <p:nvPr/>
        </p:nvSpPr>
        <p:spPr>
          <a:xfrm>
            <a:off x="285596" y="1737986"/>
            <a:ext cx="5823815" cy="3745958"/>
          </a:xfrm>
          <a:prstGeom prst="roundRect">
            <a:avLst>
              <a:gd name="adj" fmla="val 11812"/>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27" name="Rounded Rectangle"/>
          <p:cNvSpPr/>
          <p:nvPr/>
        </p:nvSpPr>
        <p:spPr>
          <a:xfrm>
            <a:off x="6579051" y="1785519"/>
            <a:ext cx="6151011" cy="3650891"/>
          </a:xfrm>
          <a:prstGeom prst="roundRect">
            <a:avLst>
              <a:gd name="adj" fmla="val 12120"/>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28" name="Rounded Rectangle"/>
          <p:cNvSpPr/>
          <p:nvPr/>
        </p:nvSpPr>
        <p:spPr>
          <a:xfrm>
            <a:off x="262683" y="5990808"/>
            <a:ext cx="5869641" cy="3601151"/>
          </a:xfrm>
          <a:prstGeom prst="roundRect">
            <a:avLst>
              <a:gd name="adj" fmla="val 12287"/>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29" name="Rounded Rectangle"/>
          <p:cNvSpPr/>
          <p:nvPr/>
        </p:nvSpPr>
        <p:spPr>
          <a:xfrm>
            <a:off x="6548832" y="5990808"/>
            <a:ext cx="6151012" cy="3601151"/>
          </a:xfrm>
          <a:prstGeom prst="roundRect">
            <a:avLst>
              <a:gd name="adj" fmla="val 12287"/>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30" name="14"/>
          <p:cNvSpPr txBox="1"/>
          <p:nvPr/>
        </p:nvSpPr>
        <p:spPr>
          <a:xfrm>
            <a:off x="12168838" y="9097601"/>
            <a:ext cx="453239"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14</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2" name="Rectangle"/>
          <p:cNvSpPr/>
          <p:nvPr>
            <p:ph type="body" idx="22"/>
          </p:nvPr>
        </p:nvSpPr>
        <p:spPr>
          <a:xfrm>
            <a:off x="-76942" y="8466"/>
            <a:ext cx="13158685" cy="1875303"/>
          </a:xfrm>
          <a:prstGeom prst="rect">
            <a:avLst/>
          </a:prstGeom>
        </p:spPr>
        <p:txBody>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533" name="How Can I adapt my…"/>
          <p:cNvSpPr txBox="1"/>
          <p:nvPr>
            <p:ph type="body" idx="23"/>
          </p:nvPr>
        </p:nvSpPr>
        <p:spPr>
          <a:xfrm>
            <a:off x="2343813" y="290286"/>
            <a:ext cx="8091983" cy="1404160"/>
          </a:xfrm>
          <a:prstGeom prst="rect">
            <a:avLst/>
          </a:prstGeom>
        </p:spPr>
        <p:txBody>
          <a:bodyPr/>
          <a:lstStyle/>
          <a:p>
            <a:pPr marL="0" indent="0" algn="ctr" defTabSz="792480">
              <a:spcBef>
                <a:spcPts val="0"/>
              </a:spcBef>
              <a:buSzTx/>
              <a:buNone/>
              <a:defRPr cap="all" sz="4400">
                <a:solidFill>
                  <a:srgbClr val="FFFFFF"/>
                </a:solidFill>
                <a:latin typeface="Helvetica Neue Thin"/>
                <a:ea typeface="Helvetica Neue Thin"/>
                <a:cs typeface="Helvetica Neue Thin"/>
                <a:sym typeface="Helvetica Neue Thin"/>
              </a:defRPr>
            </a:pPr>
            <a:r>
              <a:rPr b="1">
                <a:latin typeface="Helvetica Neue"/>
                <a:ea typeface="Helvetica Neue"/>
                <a:cs typeface="Helvetica Neue"/>
                <a:sym typeface="Helvetica Neue"/>
              </a:rPr>
              <a:t>How Can I adapt my </a:t>
            </a:r>
            <a:endParaRPr b="1">
              <a:latin typeface="Helvetica Neue"/>
              <a:ea typeface="Helvetica Neue"/>
              <a:cs typeface="Helvetica Neue"/>
              <a:sym typeface="Helvetica Neue"/>
            </a:endParaRPr>
          </a:p>
          <a:p>
            <a:pPr marL="0" indent="0" algn="ctr" defTabSz="792480">
              <a:spcBef>
                <a:spcPts val="0"/>
              </a:spcBef>
              <a:buSzTx/>
              <a:buNone/>
              <a:defRPr cap="all" sz="4400">
                <a:solidFill>
                  <a:srgbClr val="FFFFFF"/>
                </a:solidFill>
                <a:latin typeface="Helvetica Neue Thin"/>
                <a:ea typeface="Helvetica Neue Thin"/>
                <a:cs typeface="Helvetica Neue Thin"/>
                <a:sym typeface="Helvetica Neue Thin"/>
              </a:defRPr>
            </a:pPr>
            <a:r>
              <a:rPr b="1">
                <a:latin typeface="Helvetica Neue"/>
                <a:ea typeface="Helvetica Neue"/>
                <a:cs typeface="Helvetica Neue"/>
                <a:sym typeface="Helvetica Neue"/>
              </a:rPr>
              <a:t>million dollar message?</a:t>
            </a:r>
          </a:p>
        </p:txBody>
      </p:sp>
      <p:pic>
        <p:nvPicPr>
          <p:cNvPr id="534" name="2023-04-20_12-21-30.png" descr="2023-04-20_12-21-30.png"/>
          <p:cNvPicPr>
            <a:picLocks noChangeAspect="1"/>
          </p:cNvPicPr>
          <p:nvPr/>
        </p:nvPicPr>
        <p:blipFill>
          <a:blip r:embed="rId2">
            <a:extLst/>
          </a:blip>
          <a:stretch>
            <a:fillRect/>
          </a:stretch>
        </p:blipFill>
        <p:spPr>
          <a:xfrm>
            <a:off x="11146409" y="49815"/>
            <a:ext cx="1806889" cy="1792605"/>
          </a:xfrm>
          <a:prstGeom prst="rect">
            <a:avLst/>
          </a:prstGeom>
          <a:ln w="12700">
            <a:miter lim="400000"/>
          </a:ln>
        </p:spPr>
      </p:pic>
      <p:sp>
        <p:nvSpPr>
          <p:cNvPr id="535" name="Website"/>
          <p:cNvSpPr txBox="1"/>
          <p:nvPr/>
        </p:nvSpPr>
        <p:spPr>
          <a:xfrm>
            <a:off x="641397" y="2665912"/>
            <a:ext cx="1325400"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Website</a:t>
            </a:r>
          </a:p>
        </p:txBody>
      </p:sp>
      <p:sp>
        <p:nvSpPr>
          <p:cNvPr id="536" name="Presentations"/>
          <p:cNvSpPr txBox="1"/>
          <p:nvPr/>
        </p:nvSpPr>
        <p:spPr>
          <a:xfrm>
            <a:off x="627616" y="4026610"/>
            <a:ext cx="3399663"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Presentations</a:t>
            </a:r>
          </a:p>
        </p:txBody>
      </p:sp>
      <p:sp>
        <p:nvSpPr>
          <p:cNvPr id="537" name="Line"/>
          <p:cNvSpPr/>
          <p:nvPr/>
        </p:nvSpPr>
        <p:spPr>
          <a:xfrm flipV="1">
            <a:off x="6389804" y="2336970"/>
            <a:ext cx="1" cy="7179912"/>
          </a:xfrm>
          <a:prstGeom prst="line">
            <a:avLst/>
          </a:prstGeom>
          <a:ln w="25400">
            <a:solidFill>
              <a:srgbClr val="000000"/>
            </a:solidFill>
            <a:miter lim="400000"/>
          </a:ln>
        </p:spPr>
        <p:txBody>
          <a:bodyPr lIns="50800" tIns="50800" rIns="50800" bIns="50800" anchor="ctr"/>
          <a:lstStyle/>
          <a:p>
            <a:pPr/>
          </a:p>
        </p:txBody>
      </p:sp>
      <p:sp>
        <p:nvSpPr>
          <p:cNvPr id="538" name="Rounded Rectangle"/>
          <p:cNvSpPr/>
          <p:nvPr/>
        </p:nvSpPr>
        <p:spPr>
          <a:xfrm>
            <a:off x="506250" y="2341864"/>
            <a:ext cx="11992300" cy="7170125"/>
          </a:xfrm>
          <a:prstGeom prst="roundRect">
            <a:avLst>
              <a:gd name="adj" fmla="val 6171"/>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39" name="Speaking/bio"/>
          <p:cNvSpPr txBox="1"/>
          <p:nvPr/>
        </p:nvSpPr>
        <p:spPr>
          <a:xfrm>
            <a:off x="704819" y="8108702"/>
            <a:ext cx="219704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Speaking/bio</a:t>
            </a:r>
          </a:p>
        </p:txBody>
      </p:sp>
      <p:sp>
        <p:nvSpPr>
          <p:cNvPr id="540" name="Articles"/>
          <p:cNvSpPr txBox="1"/>
          <p:nvPr/>
        </p:nvSpPr>
        <p:spPr>
          <a:xfrm>
            <a:off x="724119" y="6748005"/>
            <a:ext cx="1159956"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Articles</a:t>
            </a:r>
          </a:p>
        </p:txBody>
      </p:sp>
      <p:sp>
        <p:nvSpPr>
          <p:cNvPr id="541" name="Newsletter"/>
          <p:cNvSpPr txBox="1"/>
          <p:nvPr/>
        </p:nvSpPr>
        <p:spPr>
          <a:xfrm>
            <a:off x="704819" y="5387307"/>
            <a:ext cx="180688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Newsletter</a:t>
            </a:r>
          </a:p>
        </p:txBody>
      </p:sp>
      <p:sp>
        <p:nvSpPr>
          <p:cNvPr id="542" name="Social posts"/>
          <p:cNvSpPr txBox="1"/>
          <p:nvPr/>
        </p:nvSpPr>
        <p:spPr>
          <a:xfrm>
            <a:off x="6622021" y="2665912"/>
            <a:ext cx="262348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Social posts</a:t>
            </a:r>
          </a:p>
        </p:txBody>
      </p:sp>
      <p:sp>
        <p:nvSpPr>
          <p:cNvPr id="543" name="Proposals"/>
          <p:cNvSpPr txBox="1"/>
          <p:nvPr/>
        </p:nvSpPr>
        <p:spPr>
          <a:xfrm>
            <a:off x="6622021" y="4026610"/>
            <a:ext cx="262348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Proposals</a:t>
            </a:r>
          </a:p>
        </p:txBody>
      </p:sp>
      <p:sp>
        <p:nvSpPr>
          <p:cNvPr id="544" name="Promotions"/>
          <p:cNvSpPr txBox="1"/>
          <p:nvPr/>
        </p:nvSpPr>
        <p:spPr>
          <a:xfrm>
            <a:off x="6622021" y="5387307"/>
            <a:ext cx="262348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Promotions</a:t>
            </a:r>
          </a:p>
        </p:txBody>
      </p:sp>
      <p:sp>
        <p:nvSpPr>
          <p:cNvPr id="545" name="Your book"/>
          <p:cNvSpPr txBox="1"/>
          <p:nvPr/>
        </p:nvSpPr>
        <p:spPr>
          <a:xfrm>
            <a:off x="6622021" y="6748005"/>
            <a:ext cx="262348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Your book</a:t>
            </a:r>
          </a:p>
        </p:txBody>
      </p:sp>
      <p:sp>
        <p:nvSpPr>
          <p:cNvPr id="546" name="Videos"/>
          <p:cNvSpPr txBox="1"/>
          <p:nvPr/>
        </p:nvSpPr>
        <p:spPr>
          <a:xfrm>
            <a:off x="6622021" y="8108702"/>
            <a:ext cx="1424435"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Videos</a:t>
            </a:r>
          </a:p>
        </p:txBody>
      </p:sp>
      <p:sp>
        <p:nvSpPr>
          <p:cNvPr id="547" name="15"/>
          <p:cNvSpPr txBox="1"/>
          <p:nvPr/>
        </p:nvSpPr>
        <p:spPr>
          <a:xfrm>
            <a:off x="12006644" y="8971450"/>
            <a:ext cx="453239"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15</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9" name="Rectangle"/>
          <p:cNvSpPr/>
          <p:nvPr>
            <p:ph type="body" idx="22"/>
          </p:nvPr>
        </p:nvSpPr>
        <p:spPr>
          <a:xfrm>
            <a:off x="-76942" y="8466"/>
            <a:ext cx="13158685" cy="1875303"/>
          </a:xfrm>
          <a:prstGeom prst="rect">
            <a:avLst/>
          </a:prstGeom>
        </p:spPr>
        <p:txBody>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550" name="Notes"/>
          <p:cNvSpPr txBox="1"/>
          <p:nvPr>
            <p:ph type="body" idx="23"/>
          </p:nvPr>
        </p:nvSpPr>
        <p:spPr>
          <a:xfrm>
            <a:off x="5401566" y="633186"/>
            <a:ext cx="1976477" cy="718360"/>
          </a:xfrm>
          <a:prstGeom prst="rect">
            <a:avLst/>
          </a:prstGeom>
        </p:spPr>
        <p:txBody>
          <a:bodyPr/>
          <a:lstStyle>
            <a:lvl1pPr marL="0" indent="0" algn="ctr" defTabSz="792480">
              <a:spcBef>
                <a:spcPts val="0"/>
              </a:spcBef>
              <a:buSzTx/>
              <a:buNone/>
              <a:defRPr b="1" cap="all" sz="4400">
                <a:solidFill>
                  <a:srgbClr val="FFFFFF"/>
                </a:solidFill>
              </a:defRPr>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Notes</a:t>
            </a:r>
          </a:p>
        </p:txBody>
      </p:sp>
      <p:pic>
        <p:nvPicPr>
          <p:cNvPr id="551" name="2023-04-20_12-21-30.png" descr="2023-04-20_12-21-30.png"/>
          <p:cNvPicPr>
            <a:picLocks noChangeAspect="1"/>
          </p:cNvPicPr>
          <p:nvPr/>
        </p:nvPicPr>
        <p:blipFill>
          <a:blip r:embed="rId2">
            <a:extLst/>
          </a:blip>
          <a:stretch>
            <a:fillRect/>
          </a:stretch>
        </p:blipFill>
        <p:spPr>
          <a:xfrm>
            <a:off x="11146409" y="49815"/>
            <a:ext cx="1806889" cy="1792605"/>
          </a:xfrm>
          <a:prstGeom prst="rect">
            <a:avLst/>
          </a:prstGeom>
          <a:ln w="12700">
            <a:miter lim="400000"/>
          </a:ln>
        </p:spPr>
      </p:pic>
      <p:sp>
        <p:nvSpPr>
          <p:cNvPr id="552" name="Line"/>
          <p:cNvSpPr/>
          <p:nvPr/>
        </p:nvSpPr>
        <p:spPr>
          <a:xfrm flipV="1">
            <a:off x="4445917" y="2449766"/>
            <a:ext cx="1" cy="6802499"/>
          </a:xfrm>
          <a:prstGeom prst="line">
            <a:avLst/>
          </a:prstGeom>
          <a:ln w="25400">
            <a:solidFill>
              <a:srgbClr val="000000"/>
            </a:solidFill>
            <a:miter lim="400000"/>
          </a:ln>
        </p:spPr>
        <p:txBody>
          <a:bodyPr lIns="50800" tIns="50800" rIns="50800" bIns="50800" anchor="ctr"/>
          <a:lstStyle/>
          <a:p>
            <a:pPr/>
          </a:p>
        </p:txBody>
      </p:sp>
      <p:sp>
        <p:nvSpPr>
          <p:cNvPr id="553" name="Line"/>
          <p:cNvSpPr/>
          <p:nvPr/>
        </p:nvSpPr>
        <p:spPr>
          <a:xfrm flipV="1">
            <a:off x="8502618" y="2468535"/>
            <a:ext cx="1" cy="6764962"/>
          </a:xfrm>
          <a:prstGeom prst="line">
            <a:avLst/>
          </a:prstGeom>
          <a:ln w="25400">
            <a:solidFill>
              <a:srgbClr val="000000"/>
            </a:solidFill>
            <a:miter lim="400000"/>
          </a:ln>
        </p:spPr>
        <p:txBody>
          <a:bodyPr lIns="50800" tIns="50800" rIns="50800" bIns="50800" anchor="ctr"/>
          <a:lstStyle/>
          <a:p>
            <a:pPr/>
          </a:p>
        </p:txBody>
      </p:sp>
      <p:sp>
        <p:nvSpPr>
          <p:cNvPr id="554" name="Rounded Rectangle"/>
          <p:cNvSpPr/>
          <p:nvPr/>
        </p:nvSpPr>
        <p:spPr>
          <a:xfrm>
            <a:off x="506250" y="2201824"/>
            <a:ext cx="11992300" cy="7298383"/>
          </a:xfrm>
          <a:prstGeom prst="roundRect">
            <a:avLst>
              <a:gd name="adj" fmla="val 6063"/>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555" name="16"/>
          <p:cNvSpPr txBox="1"/>
          <p:nvPr/>
        </p:nvSpPr>
        <p:spPr>
          <a:xfrm>
            <a:off x="12024665" y="8953428"/>
            <a:ext cx="453239" cy="4610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16</a:t>
            </a:r>
          </a:p>
        </p:txBody>
      </p:sp>
      <p:sp>
        <p:nvSpPr>
          <p:cNvPr id="556" name="FREE MARKETING TRAINING…"/>
          <p:cNvSpPr txBox="1"/>
          <p:nvPr/>
        </p:nvSpPr>
        <p:spPr>
          <a:xfrm>
            <a:off x="919796" y="2945095"/>
            <a:ext cx="2802416" cy="101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defTabSz="457200">
              <a:defRPr sz="1500" u="sng">
                <a:solidFill>
                  <a:srgbClr val="0B4C8C"/>
                </a:solidFill>
                <a:latin typeface="Helvetica"/>
                <a:ea typeface="Helvetica"/>
                <a:cs typeface="Helvetica"/>
                <a:sym typeface="Helvetica"/>
              </a:defRPr>
            </a:pPr>
            <a:r>
              <a:t>FREE MARKETING TRAINING</a:t>
            </a:r>
          </a:p>
          <a:p>
            <a:pPr algn="l" defTabSz="457200">
              <a:defRPr sz="1500" u="sng">
                <a:solidFill>
                  <a:srgbClr val="0B4C8C"/>
                </a:solidFill>
                <a:latin typeface="Helvetica"/>
                <a:ea typeface="Helvetica"/>
                <a:cs typeface="Helvetica"/>
                <a:sym typeface="Helvetica"/>
              </a:defRPr>
            </a:pPr>
            <a:r>
              <a:rPr u="none">
                <a:solidFill>
                  <a:srgbClr val="1D1C1D"/>
                </a:solidFill>
              </a:rPr>
              <a:t>9 Steps webinar</a:t>
            </a:r>
            <a:endParaRPr u="none">
              <a:solidFill>
                <a:srgbClr val="1D1C1D"/>
              </a:solidFill>
            </a:endParaRPr>
          </a:p>
          <a:p>
            <a:pPr algn="l" defTabSz="457200">
              <a:defRPr sz="1500" u="sng">
                <a:solidFill>
                  <a:srgbClr val="0B4C8C"/>
                </a:solidFill>
                <a:latin typeface="Helvetica"/>
                <a:ea typeface="Helvetica"/>
                <a:cs typeface="Helvetica"/>
                <a:sym typeface="Helvetica"/>
              </a:defRPr>
            </a:pPr>
            <a:r>
              <a:rPr>
                <a:hlinkClick r:id="rId3" invalidUrl="" action="" tgtFrame="" tooltip="" history="1" highlightClick="0" endSnd="0"/>
              </a:rPr>
              <a:t>archmarketing.org/9-steps</a:t>
            </a:r>
            <a:r>
              <a:rPr u="none">
                <a:solidFill>
                  <a:srgbClr val="1D1C1D"/>
                </a:solidFill>
              </a:rPr>
              <a:t> - </a:t>
            </a:r>
            <a:endParaRPr u="none">
              <a:solidFill>
                <a:srgbClr val="1D1C1D"/>
              </a:solidFill>
            </a:endParaRPr>
          </a:p>
        </p:txBody>
      </p:sp>
      <p:sp>
        <p:nvSpPr>
          <p:cNvPr id="557" name="FREE TOOLS AND RESOURCES…"/>
          <p:cNvSpPr txBox="1"/>
          <p:nvPr/>
        </p:nvSpPr>
        <p:spPr>
          <a:xfrm>
            <a:off x="901995" y="3929447"/>
            <a:ext cx="2838019" cy="117594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1400"/>
            </a:pPr>
            <a:r>
              <a:t>FREE TOOLS AND RESOURCES</a:t>
            </a:r>
          </a:p>
          <a:p>
            <a:pPr algn="l">
              <a:defRPr sz="1400"/>
            </a:pPr>
            <a:r>
              <a:rPr u="sng">
                <a:hlinkClick r:id="rId4" invalidUrl="" action="" tgtFrame="" tooltip="" history="1" highlightClick="0" endSnd="0"/>
              </a:rPr>
              <a:t>www.archmarketing.org</a:t>
            </a:r>
          </a:p>
          <a:p>
            <a:pPr algn="l">
              <a:defRPr sz="1400"/>
            </a:pPr>
          </a:p>
          <a:p>
            <a:pPr algn="l">
              <a:defRPr sz="1400"/>
            </a:pPr>
            <a:r>
              <a:t>EMAIL HELP/questions</a:t>
            </a:r>
          </a:p>
          <a:p>
            <a:pPr algn="l">
              <a:defRPr sz="1400"/>
            </a:pPr>
            <a:r>
              <a:t> support@archmarketing.org</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1" name="Where do you live now?"/>
          <p:cNvSpPr txBox="1"/>
          <p:nvPr>
            <p:ph type="body" idx="23"/>
          </p:nvPr>
        </p:nvSpPr>
        <p:spPr>
          <a:xfrm>
            <a:off x="3702729" y="1746230"/>
            <a:ext cx="5805235" cy="544612"/>
          </a:xfrm>
          <a:prstGeom prst="rect">
            <a:avLst/>
          </a:prstGeom>
        </p:spPr>
        <p:txBody>
          <a:bodyPr/>
          <a:lstStyle>
            <a:lvl1pPr marL="0" indent="0" algn="ctr" defTabSz="792480">
              <a:spcBef>
                <a:spcPts val="0"/>
              </a:spcBef>
              <a:buSzTx/>
              <a:buNone/>
              <a:defRPr b="1" cap="all" sz="3300"/>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Where do you live now?</a:t>
            </a:r>
          </a:p>
        </p:txBody>
      </p:sp>
      <p:pic>
        <p:nvPicPr>
          <p:cNvPr id="282" name="Image" descr="Image"/>
          <p:cNvPicPr>
            <a:picLocks noChangeAspect="1"/>
          </p:cNvPicPr>
          <p:nvPr/>
        </p:nvPicPr>
        <p:blipFill>
          <a:blip r:embed="rId2">
            <a:extLst/>
          </a:blip>
          <a:srcRect l="0" t="0" r="0" b="0"/>
          <a:stretch>
            <a:fillRect/>
          </a:stretch>
        </p:blipFill>
        <p:spPr>
          <a:xfrm>
            <a:off x="8520348" y="2289077"/>
            <a:ext cx="3803470" cy="2408258"/>
          </a:xfrm>
          <a:prstGeom prst="rect">
            <a:avLst/>
          </a:prstGeom>
          <a:ln w="12700">
            <a:miter lim="400000"/>
          </a:ln>
        </p:spPr>
      </p:pic>
      <p:sp>
        <p:nvSpPr>
          <p:cNvPr id="283" name="Rectangle"/>
          <p:cNvSpPr/>
          <p:nvPr/>
        </p:nvSpPr>
        <p:spPr>
          <a:xfrm>
            <a:off x="680802" y="2682039"/>
            <a:ext cx="1026255" cy="2036755"/>
          </a:xfrm>
          <a:prstGeom prst="rect">
            <a:avLst/>
          </a:prstGeom>
          <a:solidFill>
            <a:srgbClr val="000000">
              <a:alpha val="70000"/>
            </a:srgbClr>
          </a:solidFill>
          <a:ln w="12700">
            <a:miter lim="400000"/>
          </a:ln>
        </p:spPr>
        <p:txBody>
          <a:bodyPr lIns="24384" tIns="24384" rIns="24384" bIns="24384" anchor="ctr"/>
          <a:lstStyle/>
          <a:p>
            <a:pPr defTabSz="792480">
              <a:defRPr b="0" sz="4400">
                <a:solidFill>
                  <a:srgbClr val="FFFFFF"/>
                </a:solidFill>
                <a:latin typeface="Helvetica Neue Thin"/>
                <a:ea typeface="Helvetica Neue Thin"/>
                <a:cs typeface="Helvetica Neue Thin"/>
                <a:sym typeface="Helvetica Neue Thin"/>
              </a:defRPr>
            </a:pPr>
          </a:p>
        </p:txBody>
      </p:sp>
      <p:sp>
        <p:nvSpPr>
          <p:cNvPr id="284" name="Now"/>
          <p:cNvSpPr txBox="1"/>
          <p:nvPr/>
        </p:nvSpPr>
        <p:spPr>
          <a:xfrm rot="16200000">
            <a:off x="415733" y="3246317"/>
            <a:ext cx="1437793" cy="718360"/>
          </a:xfrm>
          <a:prstGeom prst="rect">
            <a:avLst/>
          </a:prstGeom>
          <a:ln w="12700">
            <a:miter lim="400000"/>
          </a:ln>
          <a:extLst>
            <a:ext uri="{C572A759-6A51-4108-AA02-DFA0A04FC94B}">
              <ma14:wrappingTextBoxFlag xmlns:ma14="http://schemas.microsoft.com/office/mac/drawingml/2011/main" val="1"/>
            </a:ext>
          </a:extLst>
        </p:spPr>
        <p:txBody>
          <a:bodyPr wrap="none" lIns="24384" tIns="24384" rIns="24384" bIns="24384" anchor="ctr">
            <a:spAutoFit/>
          </a:bodyPr>
          <a:lstStyle>
            <a:lvl1pPr defTabSz="792480">
              <a:defRPr cap="all" sz="4400">
                <a:solidFill>
                  <a:srgbClr val="FFFFFF"/>
                </a:solidFill>
              </a:defRPr>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Now</a:t>
            </a:r>
          </a:p>
        </p:txBody>
      </p:sp>
      <p:sp>
        <p:nvSpPr>
          <p:cNvPr id="285" name="Rectangle"/>
          <p:cNvSpPr/>
          <p:nvPr/>
        </p:nvSpPr>
        <p:spPr>
          <a:xfrm>
            <a:off x="7375083" y="2379899"/>
            <a:ext cx="1144855" cy="2451196"/>
          </a:xfrm>
          <a:prstGeom prst="rect">
            <a:avLst/>
          </a:prstGeom>
          <a:solidFill>
            <a:srgbClr val="000000">
              <a:alpha val="70000"/>
            </a:srgbClr>
          </a:solidFill>
          <a:ln w="12700">
            <a:miter lim="400000"/>
          </a:ln>
        </p:spPr>
        <p:txBody>
          <a:bodyPr lIns="24384" tIns="24384" rIns="24384" bIns="24384" anchor="ctr"/>
          <a:lstStyle/>
          <a:p>
            <a:pPr defTabSz="792480">
              <a:defRPr b="0" sz="4400">
                <a:solidFill>
                  <a:srgbClr val="FFFFFF"/>
                </a:solidFill>
                <a:latin typeface="Helvetica Neue Thin"/>
                <a:ea typeface="Helvetica Neue Thin"/>
                <a:cs typeface="Helvetica Neue Thin"/>
                <a:sym typeface="Helvetica Neue Thin"/>
              </a:defRPr>
            </a:pPr>
          </a:p>
        </p:txBody>
      </p:sp>
      <p:sp>
        <p:nvSpPr>
          <p:cNvPr id="286" name="Place your current projects and fee ratings on the quadrant"/>
          <p:cNvSpPr txBox="1"/>
          <p:nvPr/>
        </p:nvSpPr>
        <p:spPr>
          <a:xfrm rot="16200000">
            <a:off x="6870851" y="3188323"/>
            <a:ext cx="2153729" cy="907212"/>
          </a:xfrm>
          <a:prstGeom prst="rect">
            <a:avLst/>
          </a:prstGeom>
          <a:ln w="12700">
            <a:miter lim="400000"/>
          </a:ln>
          <a:extLst>
            <a:ext uri="{C572A759-6A51-4108-AA02-DFA0A04FC94B}">
              <ma14:wrappingTextBoxFlag xmlns:ma14="http://schemas.microsoft.com/office/mac/drawingml/2011/main" val="1"/>
            </a:ext>
          </a:extLst>
        </p:spPr>
        <p:txBody>
          <a:bodyPr lIns="24384" tIns="24384" rIns="24384" bIns="24384" anchor="ctr">
            <a:spAutoFit/>
          </a:bodyPr>
          <a:lstStyle>
            <a:lvl1pPr defTabSz="792480">
              <a:defRPr cap="all" sz="1400">
                <a:solidFill>
                  <a:srgbClr val="FFFFFF"/>
                </a:solidFill>
              </a:defRPr>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Place your current projects and fee ratings on the quadrant</a:t>
            </a:r>
          </a:p>
        </p:txBody>
      </p:sp>
      <p:pic>
        <p:nvPicPr>
          <p:cNvPr id="287" name="2023-09-19_12-36-21.png" descr="2023-09-19_12-36-21.png"/>
          <p:cNvPicPr>
            <a:picLocks noChangeAspect="1"/>
          </p:cNvPicPr>
          <p:nvPr/>
        </p:nvPicPr>
        <p:blipFill>
          <a:blip r:embed="rId3">
            <a:extLst/>
          </a:blip>
          <a:stretch>
            <a:fillRect/>
          </a:stretch>
        </p:blipFill>
        <p:spPr>
          <a:xfrm>
            <a:off x="1991449" y="3121459"/>
            <a:ext cx="4781842" cy="1339805"/>
          </a:xfrm>
          <a:prstGeom prst="rect">
            <a:avLst/>
          </a:prstGeom>
          <a:ln w="12700">
            <a:miter lim="400000"/>
          </a:ln>
        </p:spPr>
      </p:pic>
      <p:grpSp>
        <p:nvGrpSpPr>
          <p:cNvPr id="290" name="“Why master the Million Dollar Message?”…"/>
          <p:cNvGrpSpPr/>
          <p:nvPr/>
        </p:nvGrpSpPr>
        <p:grpSpPr>
          <a:xfrm>
            <a:off x="623653" y="4728499"/>
            <a:ext cx="3509842" cy="4828887"/>
            <a:chOff x="0" y="0"/>
            <a:chExt cx="3509840" cy="4828885"/>
          </a:xfrm>
        </p:grpSpPr>
        <p:sp>
          <p:nvSpPr>
            <p:cNvPr id="289" name="“Why master the Million Dollar Message?”…"/>
            <p:cNvSpPr txBox="1"/>
            <p:nvPr/>
          </p:nvSpPr>
          <p:spPr>
            <a:xfrm>
              <a:off x="38100" y="38099"/>
              <a:ext cx="3433641" cy="4752687"/>
            </a:xfrm>
            <a:prstGeom prst="rect">
              <a:avLst/>
            </a:prstGeom>
            <a:no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defTabSz="560831">
                <a:lnSpc>
                  <a:spcPct val="80000"/>
                </a:lnSpc>
                <a:defRPr b="0" i="1" spc="-110" sz="2200">
                  <a:solidFill>
                    <a:srgbClr val="53585F"/>
                  </a:solidFill>
                  <a:latin typeface="Lato Black"/>
                  <a:ea typeface="Lato Black"/>
                  <a:cs typeface="Lato Black"/>
                  <a:sym typeface="Lato Black"/>
                </a:defRPr>
              </a:pPr>
              <a:r>
                <a:rPr>
                  <a:solidFill>
                    <a:schemeClr val="accent5">
                      <a:hueOff val="-82419"/>
                      <a:satOff val="-9513"/>
                      <a:lumOff val="-16343"/>
                    </a:schemeClr>
                  </a:solidFill>
                </a:rPr>
                <a:t>“Why master the Million Dollar Message?”</a:t>
              </a:r>
            </a:p>
            <a:p>
              <a:pPr algn="l" defTabSz="560831">
                <a:lnSpc>
                  <a:spcPct val="80000"/>
                </a:lnSpc>
                <a:defRPr b="0" i="1" spc="-90" sz="1800">
                  <a:solidFill>
                    <a:srgbClr val="53585F"/>
                  </a:solidFill>
                  <a:latin typeface="Lato Regular"/>
                  <a:ea typeface="Lato Regular"/>
                  <a:cs typeface="Lato Regular"/>
                  <a:sym typeface="Lato Regular"/>
                </a:defRPr>
              </a:pPr>
              <a:endParaRPr spc="-70" sz="1400"/>
            </a:p>
            <a:p>
              <a:pPr algn="l" defTabSz="560831">
                <a:lnSpc>
                  <a:spcPct val="80000"/>
                </a:lnSpc>
                <a:defRPr b="0" i="1" spc="-60" sz="1200">
                  <a:solidFill>
                    <a:srgbClr val="53585F"/>
                  </a:solidFill>
                  <a:latin typeface="Lato Regular"/>
                  <a:ea typeface="Lato Regular"/>
                  <a:cs typeface="Lato Regular"/>
                  <a:sym typeface="Lato Regular"/>
                </a:defRPr>
              </a:pPr>
              <a:r>
                <a:t>The last thing you ever want to be seen as is ‘just another architect’, earning just a little more or a little less than the average.</a:t>
              </a:r>
              <a:br/>
              <a:br/>
              <a:r>
                <a:t>You need to be </a:t>
              </a:r>
              <a:r>
                <a:rPr u="sng">
                  <a:latin typeface="Lato Black"/>
                  <a:ea typeface="Lato Black"/>
                  <a:cs typeface="Lato Black"/>
                  <a:sym typeface="Lato Black"/>
                </a:rPr>
                <a:t>‘special</a:t>
              </a:r>
              <a:r>
                <a:rPr u="sng"/>
                <a:t>’.</a:t>
              </a:r>
              <a:endParaRPr u="sng"/>
            </a:p>
            <a:p>
              <a:pPr algn="l" defTabSz="560831">
                <a:lnSpc>
                  <a:spcPct val="80000"/>
                </a:lnSpc>
                <a:defRPr b="0" i="1" spc="-60" sz="1200">
                  <a:solidFill>
                    <a:srgbClr val="53585F"/>
                  </a:solidFill>
                  <a:latin typeface="Lato Regular"/>
                  <a:ea typeface="Lato Regular"/>
                  <a:cs typeface="Lato Regular"/>
                  <a:sym typeface="Lato Regular"/>
                </a:defRPr>
              </a:pPr>
              <a:br/>
              <a:r>
                <a:t>Are you a designer constantly having your fees questioned, earning less than you deserve given the decades you invested to get here?</a:t>
              </a:r>
            </a:p>
            <a:p>
              <a:pPr algn="l" defTabSz="560831">
                <a:lnSpc>
                  <a:spcPct val="80000"/>
                </a:lnSpc>
                <a:defRPr b="0" i="1" spc="-60" sz="1200">
                  <a:solidFill>
                    <a:srgbClr val="53585F"/>
                  </a:solidFill>
                  <a:latin typeface="Lato Regular"/>
                  <a:ea typeface="Lato Regular"/>
                  <a:cs typeface="Lato Regular"/>
                  <a:sym typeface="Lato Regular"/>
                </a:defRPr>
              </a:pPr>
              <a:br/>
              <a:r>
                <a:t>Your problem is NOT the quality of your work but an inability to communicate your value to the people who can afford you. </a:t>
              </a:r>
              <a:br/>
            </a:p>
            <a:p>
              <a:pPr algn="l" defTabSz="560831">
                <a:lnSpc>
                  <a:spcPct val="80000"/>
                </a:lnSpc>
                <a:defRPr b="0" i="1" spc="-60" sz="1200">
                  <a:solidFill>
                    <a:srgbClr val="53585F"/>
                  </a:solidFill>
                  <a:latin typeface="Lato Regular"/>
                  <a:ea typeface="Lato Regular"/>
                  <a:cs typeface="Lato Regular"/>
                  <a:sym typeface="Lato Regular"/>
                </a:defRPr>
              </a:pPr>
              <a:r>
                <a:t>What if there was a way to quickly communicate your extreme value within seconds. </a:t>
              </a:r>
              <a:br/>
              <a:br/>
              <a:r>
                <a:t>The Million Dollar Message is a unique 6 step communication formula that leaves people powerless to defend against you. Say good bye to being brushed off as just another designer, because when you can communicate extreme value your fees and competition become irrelevant…</a:t>
              </a:r>
              <a:br/>
              <a:br/>
              <a:r>
                <a:t>You have become ‘</a:t>
              </a:r>
              <a:r>
                <a:rPr>
                  <a:latin typeface="Lato Black"/>
                  <a:ea typeface="Lato Black"/>
                  <a:cs typeface="Lato Black"/>
                  <a:sym typeface="Lato Black"/>
                </a:rPr>
                <a:t>special’.</a:t>
              </a:r>
            </a:p>
          </p:txBody>
        </p:sp>
        <p:pic>
          <p:nvPicPr>
            <p:cNvPr id="288" name="“Why master the Million Dollar Message?”… “Why master the Million Dollar Message?”The last thing you ever want to be seen as is ‘just another architect’, earning just a little more or a little less than the average.  You need to be ‘special’. Are you a d" descr="“Why master the Million Dollar Message?”… “Why master the Million Dollar Message?”The last thing you ever want to be seen as is ‘just another architect’, earning just a little more or a little less than the average.  You need to be ‘special’. Are you a designer constantly having your fees questioned, earning less than you deserve given the decades you invested to get here? Your problem is NOT the quality of your work but an inability to communicate your value to the people who can afford you.  What if there was a way to quickly communicate your extreme value within seconds.   The Million Dollar Message is a unique 6 step communication formula that leaves people powerless to defend against you. Say good bye to being brushed off as just another designer, because when you can communicate extreme value your fees and competition become irrelevant…  You have become ‘special’."/>
            <p:cNvPicPr>
              <a:picLocks noChangeAspect="0"/>
            </p:cNvPicPr>
            <p:nvPr/>
          </p:nvPicPr>
          <p:blipFill>
            <a:blip r:embed="rId4">
              <a:extLst/>
            </a:blip>
            <a:stretch>
              <a:fillRect/>
            </a:stretch>
          </p:blipFill>
          <p:spPr>
            <a:xfrm>
              <a:off x="0" y="-1"/>
              <a:ext cx="3509841" cy="4828887"/>
            </a:xfrm>
            <a:prstGeom prst="rect">
              <a:avLst/>
            </a:prstGeom>
            <a:effectLst/>
          </p:spPr>
        </p:pic>
      </p:grpSp>
      <p:sp>
        <p:nvSpPr>
          <p:cNvPr id="291" name="Rectangle"/>
          <p:cNvSpPr/>
          <p:nvPr/>
        </p:nvSpPr>
        <p:spPr>
          <a:xfrm>
            <a:off x="-1" y="-44890"/>
            <a:ext cx="13004801" cy="1339805"/>
          </a:xfrm>
          <a:prstGeom prst="rect">
            <a:avLst/>
          </a:prstGeom>
          <a:solidFill>
            <a:srgbClr val="000000">
              <a:alpha val="70000"/>
            </a:srgbClr>
          </a:solidFill>
          <a:ln w="12700">
            <a:miter lim="400000"/>
          </a:ln>
        </p:spPr>
        <p:txBody>
          <a:bodyPr lIns="24384" tIns="24384" rIns="24384" bIns="24384" anchor="ctr"/>
          <a:lstStyle/>
          <a:p>
            <a:pPr defTabSz="792480">
              <a:defRPr b="0" sz="4400">
                <a:solidFill>
                  <a:srgbClr val="FFFFFF"/>
                </a:solidFill>
                <a:latin typeface="Helvetica Neue Thin"/>
                <a:ea typeface="Helvetica Neue Thin"/>
                <a:cs typeface="Helvetica Neue Thin"/>
                <a:sym typeface="Helvetica Neue Thin"/>
              </a:defRPr>
            </a:pPr>
          </a:p>
        </p:txBody>
      </p:sp>
      <p:sp>
        <p:nvSpPr>
          <p:cNvPr id="292" name="Our Objective"/>
          <p:cNvSpPr txBox="1"/>
          <p:nvPr/>
        </p:nvSpPr>
        <p:spPr>
          <a:xfrm>
            <a:off x="4142869" y="310787"/>
            <a:ext cx="4493870" cy="718360"/>
          </a:xfrm>
          <a:prstGeom prst="rect">
            <a:avLst/>
          </a:prstGeom>
          <a:ln w="12700">
            <a:miter lim="400000"/>
          </a:ln>
          <a:extLst>
            <a:ext uri="{C572A759-6A51-4108-AA02-DFA0A04FC94B}">
              <ma14:wrappingTextBoxFlag xmlns:ma14="http://schemas.microsoft.com/office/mac/drawingml/2011/main" val="1"/>
            </a:ext>
          </a:extLst>
        </p:spPr>
        <p:txBody>
          <a:bodyPr wrap="none" lIns="24384" tIns="24384" rIns="24384" bIns="24384" anchor="ctr">
            <a:spAutoFit/>
          </a:bodyPr>
          <a:lstStyle/>
          <a:p>
            <a:pPr defTabSz="792480">
              <a:defRPr b="0" cap="all" sz="4400">
                <a:solidFill>
                  <a:srgbClr val="FFFFFF"/>
                </a:solidFill>
                <a:latin typeface="Helvetica Neue Thin"/>
                <a:ea typeface="Helvetica Neue Thin"/>
                <a:cs typeface="Helvetica Neue Thin"/>
                <a:sym typeface="Helvetica Neue Thin"/>
              </a:defRPr>
            </a:pPr>
            <a:r>
              <a:t>Our </a:t>
            </a:r>
            <a:r>
              <a:rPr b="1">
                <a:latin typeface="Helvetica Neue"/>
                <a:ea typeface="Helvetica Neue"/>
                <a:cs typeface="Helvetica Neue"/>
                <a:sym typeface="Helvetica Neue"/>
              </a:rPr>
              <a:t>Objective</a:t>
            </a:r>
          </a:p>
        </p:txBody>
      </p:sp>
      <p:pic>
        <p:nvPicPr>
          <p:cNvPr id="293" name="2023-04-20_12-21-30.png" descr="2023-04-20_12-21-30.png"/>
          <p:cNvPicPr>
            <a:picLocks noChangeAspect="1"/>
          </p:cNvPicPr>
          <p:nvPr/>
        </p:nvPicPr>
        <p:blipFill>
          <a:blip r:embed="rId5">
            <a:extLst/>
          </a:blip>
          <a:stretch>
            <a:fillRect/>
          </a:stretch>
        </p:blipFill>
        <p:spPr>
          <a:xfrm>
            <a:off x="14508731" y="1188472"/>
            <a:ext cx="1259855" cy="1249896"/>
          </a:xfrm>
          <a:prstGeom prst="rect">
            <a:avLst/>
          </a:prstGeom>
          <a:ln w="12700">
            <a:miter lim="400000"/>
          </a:ln>
        </p:spPr>
      </p:pic>
      <p:grpSp>
        <p:nvGrpSpPr>
          <p:cNvPr id="296" name="The #1 question in marketing is… “Why should I hire you?”…"/>
          <p:cNvGrpSpPr/>
          <p:nvPr/>
        </p:nvGrpSpPr>
        <p:grpSpPr>
          <a:xfrm>
            <a:off x="4548911" y="5659210"/>
            <a:ext cx="3681787" cy="3276789"/>
            <a:chOff x="0" y="0"/>
            <a:chExt cx="3681786" cy="3276787"/>
          </a:xfrm>
        </p:grpSpPr>
        <p:sp>
          <p:nvSpPr>
            <p:cNvPr id="295" name="The #1 question in marketing is… “Why should I hire you?”…"/>
            <p:cNvSpPr txBox="1"/>
            <p:nvPr/>
          </p:nvSpPr>
          <p:spPr>
            <a:xfrm>
              <a:off x="53881" y="53881"/>
              <a:ext cx="3574024" cy="3169026"/>
            </a:xfrm>
            <a:prstGeom prst="rect">
              <a:avLst/>
            </a:prstGeom>
            <a:no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defTabSz="560831">
                <a:lnSpc>
                  <a:spcPct val="80000"/>
                </a:lnSpc>
                <a:defRPr b="0" i="1" spc="-110" sz="2200">
                  <a:solidFill>
                    <a:srgbClr val="53585F"/>
                  </a:solidFill>
                  <a:latin typeface="Lato Black"/>
                  <a:ea typeface="Lato Black"/>
                  <a:cs typeface="Lato Black"/>
                  <a:sym typeface="Lato Black"/>
                </a:defRPr>
              </a:pPr>
              <a:r>
                <a:rPr>
                  <a:solidFill>
                    <a:srgbClr val="5E5E5E"/>
                  </a:solidFill>
                </a:rPr>
                <a:t>The #1 question in marketing is…</a:t>
              </a:r>
              <a:br/>
              <a:r>
                <a:rPr>
                  <a:solidFill>
                    <a:schemeClr val="accent5">
                      <a:hueOff val="-82419"/>
                      <a:satOff val="-9513"/>
                      <a:lumOff val="-16343"/>
                    </a:schemeClr>
                  </a:solidFill>
                </a:rPr>
                <a:t>“Why should I hire you?”</a:t>
              </a:r>
              <a:br>
                <a:rPr>
                  <a:solidFill>
                    <a:schemeClr val="accent5">
                      <a:hueOff val="-82419"/>
                      <a:satOff val="-9513"/>
                      <a:lumOff val="-16343"/>
                    </a:schemeClr>
                  </a:solidFill>
                </a:rPr>
              </a:br>
            </a:p>
            <a:p>
              <a:pPr algn="l" defTabSz="560831">
                <a:lnSpc>
                  <a:spcPct val="80000"/>
                </a:lnSpc>
                <a:defRPr b="0" i="1" spc="-60" sz="1200">
                  <a:solidFill>
                    <a:srgbClr val="53585F"/>
                  </a:solidFill>
                  <a:latin typeface="Lato Black"/>
                  <a:ea typeface="Lato Black"/>
                  <a:cs typeface="Lato Black"/>
                  <a:sym typeface="Lato Black"/>
                </a:defRPr>
              </a:pPr>
              <a:r>
                <a:t>Come up with a value statement Million dollar message, which becomes your ‘North Star’ , something you can adapt for any situation or format. </a:t>
              </a:r>
            </a:p>
            <a:p>
              <a:pPr algn="l" defTabSz="560831">
                <a:lnSpc>
                  <a:spcPct val="80000"/>
                </a:lnSpc>
                <a:defRPr b="0" i="1" spc="-60" sz="1200">
                  <a:solidFill>
                    <a:srgbClr val="53585F"/>
                  </a:solidFill>
                  <a:latin typeface="Lato Black"/>
                  <a:ea typeface="Lato Black"/>
                  <a:cs typeface="Lato Black"/>
                  <a:sym typeface="Lato Black"/>
                </a:defRPr>
              </a:pPr>
            </a:p>
            <a:p>
              <a:pPr algn="l" defTabSz="560831">
                <a:lnSpc>
                  <a:spcPct val="80000"/>
                </a:lnSpc>
                <a:defRPr b="0" i="1" spc="-60" sz="1200">
                  <a:solidFill>
                    <a:srgbClr val="53585F"/>
                  </a:solidFill>
                  <a:latin typeface="Lato Black"/>
                  <a:ea typeface="Lato Black"/>
                  <a:cs typeface="Lato Black"/>
                  <a:sym typeface="Lato Black"/>
                </a:defRPr>
              </a:pPr>
              <a:r>
                <a:t>Use the ‘Million Dollar Message’ format:</a:t>
              </a:r>
            </a:p>
            <a:p>
              <a:pPr algn="l" defTabSz="560831">
                <a:lnSpc>
                  <a:spcPct val="80000"/>
                </a:lnSpc>
                <a:defRPr b="0" i="1" spc="-60" sz="1200">
                  <a:solidFill>
                    <a:srgbClr val="53585F"/>
                  </a:solidFill>
                  <a:latin typeface="Lato Regular"/>
                  <a:ea typeface="Lato Regular"/>
                  <a:cs typeface="Lato Regular"/>
                  <a:sym typeface="Lato Regular"/>
                </a:defRPr>
              </a:pPr>
              <a:br/>
              <a:r>
                <a:t>Fixing one </a:t>
              </a:r>
              <a:r>
                <a:rPr u="sng"/>
                <a:t>specific</a:t>
              </a:r>
              <a:r>
                <a:t> expensive problem</a:t>
              </a:r>
              <a:br/>
              <a:r>
                <a:t>…for one </a:t>
              </a:r>
              <a:r>
                <a:rPr u="sng"/>
                <a:t>specific</a:t>
              </a:r>
              <a:r>
                <a:t> high value client.</a:t>
              </a:r>
              <a:br/>
              <a:r>
                <a:t>…at an early </a:t>
              </a:r>
              <a:r>
                <a:rPr u="sng"/>
                <a:t>specified</a:t>
              </a:r>
              <a:r>
                <a:t> stage</a:t>
              </a:r>
              <a:br/>
              <a:r>
                <a:t>…using one </a:t>
              </a:r>
              <a:r>
                <a:rPr u="sng"/>
                <a:t>specific</a:t>
              </a:r>
              <a:r>
                <a:t> product </a:t>
              </a:r>
            </a:p>
            <a:p>
              <a:pPr algn="l" defTabSz="560831">
                <a:lnSpc>
                  <a:spcPct val="80000"/>
                </a:lnSpc>
                <a:defRPr b="0" i="1" spc="-60" sz="1200">
                  <a:solidFill>
                    <a:srgbClr val="53585F"/>
                  </a:solidFill>
                  <a:latin typeface="Lato Regular"/>
                  <a:ea typeface="Lato Regular"/>
                  <a:cs typeface="Lato Regular"/>
                  <a:sym typeface="Lato Regular"/>
                </a:defRPr>
              </a:pPr>
              <a:r>
                <a:t>…that contains a secret ingredient</a:t>
              </a:r>
              <a:br/>
              <a:r>
                <a:t>…and delivers a </a:t>
              </a:r>
              <a:r>
                <a:rPr u="sng"/>
                <a:t>specific</a:t>
              </a:r>
              <a:r>
                <a:t> transformational result </a:t>
              </a:r>
            </a:p>
          </p:txBody>
        </p:sp>
        <p:pic>
          <p:nvPicPr>
            <p:cNvPr id="294" name="The #1 question in marketing is… “Why should I hire you?”… The #1 question in marketing is… “Why should I hire you?” Come up with a value statement Million dollar message, which becomes your ‘North Star’ , something you can adapt for any situation or for" descr="The #1 question in marketing is… “Why should I hire you?”… The #1 question in marketing is… “Why should I hire you?” Come up with a value statement Million dollar message, which becomes your ‘North Star’ , something you can adapt for any situation or format. Use the ‘Million Dollar Message’ format: Fixing one specific expensive problem …for one specific high value client. …at an early specified stage …using one specific product …that contains a secret ingredient …and delivers a specific transformational result "/>
            <p:cNvPicPr>
              <a:picLocks noChangeAspect="0"/>
            </p:cNvPicPr>
            <p:nvPr/>
          </p:nvPicPr>
          <p:blipFill>
            <a:blip r:embed="rId6">
              <a:extLst/>
            </a:blip>
            <a:stretch>
              <a:fillRect/>
            </a:stretch>
          </p:blipFill>
          <p:spPr>
            <a:xfrm>
              <a:off x="-1" y="0"/>
              <a:ext cx="3681788" cy="3276789"/>
            </a:xfrm>
            <a:prstGeom prst="rect">
              <a:avLst/>
            </a:prstGeom>
            <a:effectLst/>
          </p:spPr>
        </p:pic>
      </p:grpSp>
      <p:grpSp>
        <p:nvGrpSpPr>
          <p:cNvPr id="299" name="&quot;While others let their messages scatter like warm sunlight on the ground, a Million Dollar Message is like taking a magnifying glass and focusing in one one area of dry grass. Warm sunlight becomes a white hot beam of light that can start a blaze."/>
          <p:cNvGrpSpPr/>
          <p:nvPr/>
        </p:nvGrpSpPr>
        <p:grpSpPr>
          <a:xfrm>
            <a:off x="8608014" y="6717214"/>
            <a:ext cx="3984506" cy="1160781"/>
            <a:chOff x="0" y="0"/>
            <a:chExt cx="3984505" cy="1160780"/>
          </a:xfrm>
        </p:grpSpPr>
        <p:sp>
          <p:nvSpPr>
            <p:cNvPr id="298" name="&quot;While others let their messages scatter like warm sunlight on the ground, a Million Dollar Message is like taking a magnifying glass and focusing in one one area of dry grass. Warm sunlight becomes a white hot beam of light that can start a blaze."/>
            <p:cNvSpPr txBox="1"/>
            <p:nvPr/>
          </p:nvSpPr>
          <p:spPr>
            <a:xfrm>
              <a:off x="38100" y="38099"/>
              <a:ext cx="3908306" cy="1084582"/>
            </a:xfrm>
            <a:prstGeom prst="rect">
              <a:avLst/>
            </a:prstGeom>
            <a:solidFill>
              <a:srgbClr val="D6D5D5"/>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l" defTabSz="560831">
                <a:lnSpc>
                  <a:spcPct val="80000"/>
                </a:lnSpc>
                <a:defRPr b="0" i="1" spc="-70" sz="1400">
                  <a:solidFill>
                    <a:srgbClr val="53585F"/>
                  </a:solidFill>
                  <a:latin typeface="Lato Black"/>
                  <a:ea typeface="Lato Black"/>
                  <a:cs typeface="Lato Black"/>
                  <a:sym typeface="Lato Black"/>
                </a:defRPr>
              </a:lvl1pPr>
            </a:lstStyle>
            <a:p>
              <a:pPr>
                <a:defRPr spc="-110" sz="2200"/>
              </a:pPr>
              <a:r>
                <a:rPr spc="-70" sz="1400"/>
                <a:t>"While others let their messages scatter like warm sunlight on the ground, a Million Dollar Message is like taking a magnifying glass and focusing in one one area of dry grass. Warm sunlight becomes a white hot beam of light that can start a blaze.</a:t>
              </a:r>
            </a:p>
          </p:txBody>
        </p:sp>
        <p:pic>
          <p:nvPicPr>
            <p:cNvPr id="297" name="&quot;While others let their messages scatter like warm sunlight on the ground, a Million Dollar Message is like taking a magnifying glass and focusing in one one area of dry grass. Warm sunlight becomes a white hot beam of light that can start a blaze. &quot;Whil" descr="&quot;While others let their messages scatter like warm sunlight on the ground, a Million Dollar Message is like taking a magnifying glass and focusing in one one area of dry grass. Warm sunlight becomes a white hot beam of light that can start a blaze. &quot;While others let their messages scatter like warm sunlight on the ground, a Million Dollar Message is like taking a magnifying glass and focusing in one one area of dry grass. Warm sunlight becomes a white hot beam of light that can start a blaze."/>
            <p:cNvPicPr>
              <a:picLocks noChangeAspect="0"/>
            </p:cNvPicPr>
            <p:nvPr/>
          </p:nvPicPr>
          <p:blipFill>
            <a:blip r:embed="rId7">
              <a:extLst/>
            </a:blip>
            <a:stretch>
              <a:fillRect/>
            </a:stretch>
          </p:blipFill>
          <p:spPr>
            <a:xfrm>
              <a:off x="0" y="-1"/>
              <a:ext cx="3984506" cy="1160782"/>
            </a:xfrm>
            <a:prstGeom prst="rect">
              <a:avLst/>
            </a:prstGeom>
            <a:effectLst/>
          </p:spPr>
        </p:pic>
      </p:grpSp>
      <p:sp>
        <p:nvSpPr>
          <p:cNvPr id="300" name="1"/>
          <p:cNvSpPr txBox="1"/>
          <p:nvPr/>
        </p:nvSpPr>
        <p:spPr>
          <a:xfrm>
            <a:off x="12253572" y="9097601"/>
            <a:ext cx="283770"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1</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02" name="2023-09-20_13-20-51.png" descr="2023-09-20_13-20-51.png"/>
          <p:cNvPicPr>
            <a:picLocks noChangeAspect="1"/>
          </p:cNvPicPr>
          <p:nvPr/>
        </p:nvPicPr>
        <p:blipFill>
          <a:blip r:embed="rId2">
            <a:extLst/>
          </a:blip>
          <a:stretch>
            <a:fillRect/>
          </a:stretch>
        </p:blipFill>
        <p:spPr>
          <a:xfrm>
            <a:off x="478470" y="0"/>
            <a:ext cx="12047860" cy="9753601"/>
          </a:xfrm>
          <a:prstGeom prst="rect">
            <a:avLst/>
          </a:prstGeom>
          <a:ln w="25400">
            <a:miter lim="400000"/>
          </a:ln>
          <a:effectLst>
            <a:outerShdw sx="100000" sy="100000" kx="0" ky="0" algn="b" rotWithShape="0" blurRad="254000" dist="127000" dir="5400000">
              <a:srgbClr val="000000">
                <a:alpha val="70000"/>
              </a:srgbClr>
            </a:outerShdw>
          </a:effectLst>
        </p:spPr>
      </p:pic>
      <p:sp>
        <p:nvSpPr>
          <p:cNvPr id="303" name="Rectangle"/>
          <p:cNvSpPr/>
          <p:nvPr/>
        </p:nvSpPr>
        <p:spPr>
          <a:xfrm>
            <a:off x="498544" y="-685"/>
            <a:ext cx="1801213" cy="715571"/>
          </a:xfrm>
          <a:prstGeom prst="rect">
            <a:avLst/>
          </a:prstGeom>
          <a:solidFill>
            <a:srgbClr val="FFFFFF"/>
          </a:solidFill>
          <a:ln w="12700">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304" name="2"/>
          <p:cNvSpPr txBox="1"/>
          <p:nvPr/>
        </p:nvSpPr>
        <p:spPr>
          <a:xfrm>
            <a:off x="12253572" y="9097601"/>
            <a:ext cx="283770"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2</a:t>
            </a:r>
          </a:p>
        </p:txBody>
      </p:sp>
      <p:sp>
        <p:nvSpPr>
          <p:cNvPr id="305" name="Summary"/>
          <p:cNvSpPr txBox="1"/>
          <p:nvPr/>
        </p:nvSpPr>
        <p:spPr>
          <a:xfrm>
            <a:off x="1187224" y="737022"/>
            <a:ext cx="2257972" cy="544612"/>
          </a:xfrm>
          <a:prstGeom prst="rect">
            <a:avLst/>
          </a:prstGeom>
          <a:ln w="12700">
            <a:miter lim="400000"/>
          </a:ln>
          <a:extLst>
            <a:ext uri="{C572A759-6A51-4108-AA02-DFA0A04FC94B}">
              <ma14:wrappingTextBoxFlag xmlns:ma14="http://schemas.microsoft.com/office/mac/drawingml/2011/main" val="1"/>
            </a:ext>
          </a:extLst>
        </p:spPr>
        <p:txBody>
          <a:bodyPr wrap="none" lIns="24384" tIns="24384" rIns="24384" bIns="24384" anchor="ctr">
            <a:spAutoFit/>
          </a:bodyPr>
          <a:lstStyle>
            <a:lvl1pPr defTabSz="792480">
              <a:defRPr cap="all" sz="3300"/>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Summary</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7" name="Line"/>
          <p:cNvSpPr/>
          <p:nvPr/>
        </p:nvSpPr>
        <p:spPr>
          <a:xfrm flipV="1">
            <a:off x="4405708" y="1829411"/>
            <a:ext cx="1" cy="7139189"/>
          </a:xfrm>
          <a:prstGeom prst="line">
            <a:avLst/>
          </a:prstGeom>
          <a:ln w="25400">
            <a:solidFill>
              <a:srgbClr val="000000"/>
            </a:solidFill>
            <a:miter lim="400000"/>
          </a:ln>
        </p:spPr>
        <p:txBody>
          <a:bodyPr lIns="50800" tIns="50800" rIns="50800" bIns="50800" anchor="ctr"/>
          <a:lstStyle/>
          <a:p>
            <a:pPr/>
          </a:p>
        </p:txBody>
      </p:sp>
      <p:sp>
        <p:nvSpPr>
          <p:cNvPr id="308" name="Line"/>
          <p:cNvSpPr/>
          <p:nvPr/>
        </p:nvSpPr>
        <p:spPr>
          <a:xfrm flipV="1">
            <a:off x="8486693" y="1829410"/>
            <a:ext cx="1" cy="7139190"/>
          </a:xfrm>
          <a:prstGeom prst="line">
            <a:avLst/>
          </a:prstGeom>
          <a:ln w="25400">
            <a:solidFill>
              <a:srgbClr val="000000"/>
            </a:solidFill>
            <a:miter lim="400000"/>
          </a:ln>
        </p:spPr>
        <p:txBody>
          <a:bodyPr lIns="50800" tIns="50800" rIns="50800" bIns="50800" anchor="ctr"/>
          <a:lstStyle/>
          <a:p>
            <a:pPr/>
          </a:p>
        </p:txBody>
      </p:sp>
      <p:sp>
        <p:nvSpPr>
          <p:cNvPr id="309" name="Line"/>
          <p:cNvSpPr/>
          <p:nvPr/>
        </p:nvSpPr>
        <p:spPr>
          <a:xfrm>
            <a:off x="573442" y="5399005"/>
            <a:ext cx="11632725" cy="1"/>
          </a:xfrm>
          <a:prstGeom prst="line">
            <a:avLst/>
          </a:prstGeom>
          <a:ln w="25400">
            <a:solidFill>
              <a:srgbClr val="000000"/>
            </a:solidFill>
            <a:miter lim="400000"/>
          </a:ln>
        </p:spPr>
        <p:txBody>
          <a:bodyPr lIns="50800" tIns="50800" rIns="50800" bIns="50800" anchor="ctr"/>
          <a:lstStyle/>
          <a:p>
            <a:pPr/>
          </a:p>
        </p:txBody>
      </p:sp>
      <p:sp>
        <p:nvSpPr>
          <p:cNvPr id="310" name="Niche/buyer"/>
          <p:cNvSpPr txBox="1"/>
          <p:nvPr/>
        </p:nvSpPr>
        <p:spPr>
          <a:xfrm>
            <a:off x="707883" y="1739523"/>
            <a:ext cx="1927098"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Niche/buyer</a:t>
            </a:r>
          </a:p>
        </p:txBody>
      </p:sp>
      <p:sp>
        <p:nvSpPr>
          <p:cNvPr id="311" name="Stage"/>
          <p:cNvSpPr txBox="1"/>
          <p:nvPr/>
        </p:nvSpPr>
        <p:spPr>
          <a:xfrm>
            <a:off x="4590938" y="1739523"/>
            <a:ext cx="1182244"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Stage</a:t>
            </a:r>
          </a:p>
        </p:txBody>
      </p:sp>
      <p:sp>
        <p:nvSpPr>
          <p:cNvPr id="312" name="Problem"/>
          <p:cNvSpPr txBox="1"/>
          <p:nvPr/>
        </p:nvSpPr>
        <p:spPr>
          <a:xfrm>
            <a:off x="8692563" y="1739523"/>
            <a:ext cx="1486337"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Problem</a:t>
            </a:r>
          </a:p>
        </p:txBody>
      </p:sp>
      <p:sp>
        <p:nvSpPr>
          <p:cNvPr id="313" name="Product"/>
          <p:cNvSpPr txBox="1"/>
          <p:nvPr/>
        </p:nvSpPr>
        <p:spPr>
          <a:xfrm>
            <a:off x="692974" y="5542111"/>
            <a:ext cx="1358357"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Product</a:t>
            </a:r>
          </a:p>
        </p:txBody>
      </p:sp>
      <p:sp>
        <p:nvSpPr>
          <p:cNvPr id="314" name="X-Factor/difference"/>
          <p:cNvSpPr txBox="1"/>
          <p:nvPr/>
        </p:nvSpPr>
        <p:spPr>
          <a:xfrm>
            <a:off x="4576030" y="5542111"/>
            <a:ext cx="2898980"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X-Factor/difference</a:t>
            </a:r>
          </a:p>
        </p:txBody>
      </p:sp>
      <p:sp>
        <p:nvSpPr>
          <p:cNvPr id="315" name="Transformation"/>
          <p:cNvSpPr txBox="1"/>
          <p:nvPr/>
        </p:nvSpPr>
        <p:spPr>
          <a:xfrm>
            <a:off x="8695398" y="5542111"/>
            <a:ext cx="2320448"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Transformation</a:t>
            </a:r>
          </a:p>
        </p:txBody>
      </p:sp>
      <p:sp>
        <p:nvSpPr>
          <p:cNvPr id="316" name="Rounded Rectangle"/>
          <p:cNvSpPr/>
          <p:nvPr/>
        </p:nvSpPr>
        <p:spPr>
          <a:xfrm>
            <a:off x="490326" y="1667545"/>
            <a:ext cx="12025597" cy="7462921"/>
          </a:xfrm>
          <a:prstGeom prst="roundRect">
            <a:avLst>
              <a:gd name="adj" fmla="val 5929"/>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317" name="Million Dollar Message"/>
          <p:cNvSpPr txBox="1"/>
          <p:nvPr/>
        </p:nvSpPr>
        <p:spPr>
          <a:xfrm>
            <a:off x="-40129" y="-31845"/>
            <a:ext cx="13053210" cy="1552888"/>
          </a:xfrm>
          <a:prstGeom prst="rect">
            <a:avLst/>
          </a:prstGeom>
          <a:solidFill>
            <a:srgbClr val="2981F5"/>
          </a:solidFill>
          <a:ln w="12700">
            <a:miter lim="400000"/>
          </a:ln>
          <a:effectLst>
            <a:outerShdw sx="100000" sy="100000" kx="0" ky="0" algn="b" rotWithShape="0" blurRad="25400" dist="25400" dir="2700000">
              <a:srgbClr val="000000">
                <a:alpha val="75000"/>
              </a:srgbClr>
            </a:outerShdw>
          </a:effectLst>
          <a:extLst>
            <a:ext uri="{C572A759-6A51-4108-AA02-DFA0A04FC94B}">
              <ma14:wrappingTextBoxFlag xmlns:ma14="http://schemas.microsoft.com/office/mac/drawingml/2011/main" val="1"/>
            </a:ext>
          </a:extLst>
        </p:spPr>
        <p:txBody>
          <a:bodyPr lIns="31750" tIns="31750" rIns="31750" bIns="31750" anchor="ctr"/>
          <a:lstStyle>
            <a:lvl1pPr defTabSz="560831">
              <a:lnSpc>
                <a:spcPct val="80000"/>
              </a:lnSpc>
              <a:defRPr b="0" i="1" spc="-385" sz="7700">
                <a:solidFill>
                  <a:srgbClr val="FFFFFF"/>
                </a:solidFill>
                <a:latin typeface="Lato Black"/>
                <a:ea typeface="Lato Black"/>
                <a:cs typeface="Lato Black"/>
                <a:sym typeface="Lato Black"/>
              </a:defRPr>
            </a:lvl1pPr>
          </a:lstStyle>
          <a:p>
            <a:pPr/>
            <a:r>
              <a:t>Million Dollar Message</a:t>
            </a:r>
          </a:p>
        </p:txBody>
      </p:sp>
      <p:pic>
        <p:nvPicPr>
          <p:cNvPr id="318" name="2023-04-20_12-21-30.png" descr="2023-04-20_12-21-30.png"/>
          <p:cNvPicPr>
            <a:picLocks noChangeAspect="1"/>
          </p:cNvPicPr>
          <p:nvPr/>
        </p:nvPicPr>
        <p:blipFill>
          <a:blip r:embed="rId2">
            <a:extLst/>
          </a:blip>
          <a:stretch>
            <a:fillRect/>
          </a:stretch>
        </p:blipFill>
        <p:spPr>
          <a:xfrm>
            <a:off x="11462278" y="-7064"/>
            <a:ext cx="1540284" cy="1528108"/>
          </a:xfrm>
          <a:prstGeom prst="rect">
            <a:avLst/>
          </a:prstGeom>
          <a:ln w="12700">
            <a:miter lim="400000"/>
          </a:ln>
        </p:spPr>
      </p:pic>
      <p:sp>
        <p:nvSpPr>
          <p:cNvPr id="319" name="Million dollar message framework where the focus on value is ULTRA targeted"/>
          <p:cNvSpPr txBox="1"/>
          <p:nvPr/>
        </p:nvSpPr>
        <p:spPr>
          <a:xfrm>
            <a:off x="4643570" y="6615205"/>
            <a:ext cx="3637255" cy="97091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10" sz="2200">
                <a:solidFill>
                  <a:srgbClr val="5E5E5E"/>
                </a:solidFill>
                <a:latin typeface="Lato Regular"/>
                <a:ea typeface="Lato Regular"/>
                <a:cs typeface="Lato Regular"/>
                <a:sym typeface="Lato Regular"/>
              </a:defRPr>
            </a:lvl1pPr>
          </a:lstStyle>
          <a:p>
            <a:pPr/>
            <a:r>
              <a:t>Million dollar message framework where the focus on value is ULTRA targeted</a:t>
            </a:r>
          </a:p>
        </p:txBody>
      </p:sp>
      <p:sp>
        <p:nvSpPr>
          <p:cNvPr id="320" name="With so many good designers around, how do you stand out?…"/>
          <p:cNvSpPr txBox="1"/>
          <p:nvPr/>
        </p:nvSpPr>
        <p:spPr>
          <a:xfrm>
            <a:off x="8692563" y="2770418"/>
            <a:ext cx="3637255" cy="151955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110" sz="2200">
                <a:solidFill>
                  <a:srgbClr val="5E5E5E"/>
                </a:solidFill>
                <a:latin typeface="Lato Regular"/>
                <a:ea typeface="Lato Regular"/>
                <a:cs typeface="Lato Regular"/>
                <a:sym typeface="Lato Regular"/>
              </a:defRPr>
            </a:pPr>
            <a:r>
              <a:t>With so many good designers around, how do you stand out?</a:t>
            </a:r>
          </a:p>
          <a:p>
            <a:pPr algn="l">
              <a:lnSpc>
                <a:spcPct val="80000"/>
              </a:lnSpc>
              <a:defRPr b="0" i="1" spc="-110" sz="2200">
                <a:solidFill>
                  <a:srgbClr val="5E5E5E"/>
                </a:solidFill>
                <a:latin typeface="Lato Regular"/>
                <a:ea typeface="Lato Regular"/>
                <a:cs typeface="Lato Regular"/>
                <a:sym typeface="Lato Regular"/>
              </a:defRPr>
            </a:pPr>
            <a:r>
              <a:t>Your work is great but your fees and projects are not, how can you make yourself special?</a:t>
            </a:r>
          </a:p>
        </p:txBody>
      </p:sp>
      <p:sp>
        <p:nvSpPr>
          <p:cNvPr id="321" name="Who are ready to move their projects and income to the next level."/>
          <p:cNvSpPr txBox="1"/>
          <p:nvPr/>
        </p:nvSpPr>
        <p:spPr>
          <a:xfrm>
            <a:off x="4627573" y="2741319"/>
            <a:ext cx="3524463" cy="97091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10" sz="2200">
                <a:solidFill>
                  <a:srgbClr val="5E5E5E"/>
                </a:solidFill>
                <a:latin typeface="Lato Regular"/>
                <a:ea typeface="Lato Regular"/>
                <a:cs typeface="Lato Regular"/>
                <a:sym typeface="Lato Regular"/>
              </a:defRPr>
            </a:lvl1pPr>
          </a:lstStyle>
          <a:p>
            <a:pPr/>
            <a:r>
              <a:t>Who are ready to move their projects and income to the next level.</a:t>
            </a:r>
          </a:p>
        </p:txBody>
      </p:sp>
      <p:sp>
        <p:nvSpPr>
          <p:cNvPr id="322" name="This workshop is for small firm designers"/>
          <p:cNvSpPr txBox="1"/>
          <p:nvPr/>
        </p:nvSpPr>
        <p:spPr>
          <a:xfrm>
            <a:off x="725131" y="2878479"/>
            <a:ext cx="2898980" cy="69659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10" sz="2200">
                <a:solidFill>
                  <a:srgbClr val="5E5E5E"/>
                </a:solidFill>
                <a:latin typeface="Lato Regular"/>
                <a:ea typeface="Lato Regular"/>
                <a:cs typeface="Lato Regular"/>
                <a:sym typeface="Lato Regular"/>
              </a:defRPr>
            </a:lvl1pPr>
          </a:lstStyle>
          <a:p>
            <a:pPr/>
            <a:r>
              <a:t>This workshop is for small firm designers</a:t>
            </a:r>
          </a:p>
        </p:txBody>
      </p:sp>
      <p:sp>
        <p:nvSpPr>
          <p:cNvPr id="323" name="Differentiate or die workshop"/>
          <p:cNvSpPr txBox="1"/>
          <p:nvPr/>
        </p:nvSpPr>
        <p:spPr>
          <a:xfrm>
            <a:off x="725131" y="7056677"/>
            <a:ext cx="3725270" cy="4222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10" sz="2200">
                <a:solidFill>
                  <a:srgbClr val="5E5E5E"/>
                </a:solidFill>
                <a:latin typeface="Lato Regular"/>
                <a:ea typeface="Lato Regular"/>
                <a:cs typeface="Lato Regular"/>
                <a:sym typeface="Lato Regular"/>
              </a:defRPr>
            </a:lvl1pPr>
          </a:lstStyle>
          <a:p>
            <a:pPr/>
            <a:r>
              <a:t>Differentiate or die workshop</a:t>
            </a:r>
          </a:p>
        </p:txBody>
      </p:sp>
      <p:sp>
        <p:nvSpPr>
          <p:cNvPr id="324" name="Go from starving artist,  underpaid and undervalued to…"/>
          <p:cNvSpPr txBox="1"/>
          <p:nvPr/>
        </p:nvSpPr>
        <p:spPr>
          <a:xfrm>
            <a:off x="8557629" y="6508036"/>
            <a:ext cx="1756206" cy="151955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10" sz="2200">
                <a:solidFill>
                  <a:srgbClr val="5E5E5E"/>
                </a:solidFill>
                <a:latin typeface="Lato Regular"/>
                <a:ea typeface="Lato Regular"/>
                <a:cs typeface="Lato Regular"/>
                <a:sym typeface="Lato Regular"/>
              </a:defRPr>
            </a:lvl1pPr>
          </a:lstStyle>
          <a:p>
            <a:pPr/>
            <a:r>
              <a:t>Go from starving artist,  underpaid and undervalued to…</a:t>
            </a:r>
          </a:p>
        </p:txBody>
      </p:sp>
      <p:sp>
        <p:nvSpPr>
          <p:cNvPr id="325" name="Communicating…"/>
          <p:cNvSpPr txBox="1"/>
          <p:nvPr/>
        </p:nvSpPr>
        <p:spPr>
          <a:xfrm>
            <a:off x="10292277" y="6508036"/>
            <a:ext cx="2080895" cy="151955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110" sz="2200">
                <a:solidFill>
                  <a:srgbClr val="5E5E5E"/>
                </a:solidFill>
                <a:latin typeface="Lato Bold"/>
                <a:ea typeface="Lato Bold"/>
                <a:cs typeface="Lato Bold"/>
                <a:sym typeface="Lato Bold"/>
              </a:defRPr>
            </a:pPr>
            <a:r>
              <a:rPr>
                <a:latin typeface="Lato Regular"/>
                <a:ea typeface="Lato Regular"/>
                <a:cs typeface="Lato Regular"/>
                <a:sym typeface="Lato Regular"/>
              </a:rPr>
              <a:t>Communicating </a:t>
            </a:r>
          </a:p>
          <a:p>
            <a:pPr algn="l">
              <a:lnSpc>
                <a:spcPct val="80000"/>
              </a:lnSpc>
              <a:defRPr b="0" i="1" spc="-110" sz="2200">
                <a:solidFill>
                  <a:srgbClr val="5E5E5E"/>
                </a:solidFill>
                <a:latin typeface="Lato Bold"/>
                <a:ea typeface="Lato Bold"/>
                <a:cs typeface="Lato Bold"/>
                <a:sym typeface="Lato Bold"/>
              </a:defRPr>
            </a:pPr>
            <a:r>
              <a:t>extreme value </a:t>
            </a:r>
            <a:r>
              <a:rPr>
                <a:latin typeface="Lato Regular"/>
                <a:ea typeface="Lato Regular"/>
                <a:cs typeface="Lato Regular"/>
                <a:sym typeface="Lato Regular"/>
              </a:rPr>
              <a:t>such</a:t>
            </a:r>
            <a:r>
              <a:t> </a:t>
            </a:r>
            <a:r>
              <a:rPr>
                <a:latin typeface="Lato Regular"/>
                <a:ea typeface="Lato Regular"/>
                <a:cs typeface="Lato Regular"/>
                <a:sym typeface="Lato Regular"/>
              </a:rPr>
              <a:t>that fees &amp; competition become irrelevant</a:t>
            </a:r>
          </a:p>
        </p:txBody>
      </p:sp>
      <p:sp>
        <p:nvSpPr>
          <p:cNvPr id="326" name="3"/>
          <p:cNvSpPr txBox="1"/>
          <p:nvPr/>
        </p:nvSpPr>
        <p:spPr>
          <a:xfrm>
            <a:off x="12253572" y="9097601"/>
            <a:ext cx="283770"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3</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8" name="Rectangle"/>
          <p:cNvSpPr/>
          <p:nvPr>
            <p:ph type="body" idx="22"/>
          </p:nvPr>
        </p:nvSpPr>
        <p:spPr>
          <a:xfrm>
            <a:off x="-1" y="8466"/>
            <a:ext cx="13004801" cy="1875303"/>
          </a:xfrm>
          <a:prstGeom prst="rect">
            <a:avLst/>
          </a:prstGeom>
        </p:spPr>
        <p:txBody>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329" name="Step 1 ONE niche &amp; BUYER"/>
          <p:cNvSpPr txBox="1"/>
          <p:nvPr>
            <p:ph type="body" idx="23"/>
          </p:nvPr>
        </p:nvSpPr>
        <p:spPr>
          <a:xfrm>
            <a:off x="2554198" y="586938"/>
            <a:ext cx="7896404" cy="718360"/>
          </a:xfrm>
          <a:prstGeom prst="rect">
            <a:avLst/>
          </a:prstGeom>
        </p:spPr>
        <p:txBody>
          <a:bodyPr/>
          <a:lstStyle>
            <a:lvl1pPr marL="0" indent="0" algn="ctr" defTabSz="792480">
              <a:spcBef>
                <a:spcPts val="0"/>
              </a:spcBef>
              <a:buSzTx/>
              <a:buNone/>
              <a:defRPr b="1" cap="all" sz="4400">
                <a:solidFill>
                  <a:srgbClr val="FFFFFF"/>
                </a:solidFill>
              </a:defRPr>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Step 1 ONE niche &amp; BUYER</a:t>
            </a:r>
          </a:p>
        </p:txBody>
      </p:sp>
      <p:pic>
        <p:nvPicPr>
          <p:cNvPr id="330" name="2023-04-20_12-21-30.png" descr="2023-04-20_12-21-30.png"/>
          <p:cNvPicPr>
            <a:picLocks noChangeAspect="1"/>
          </p:cNvPicPr>
          <p:nvPr/>
        </p:nvPicPr>
        <p:blipFill>
          <a:blip r:embed="rId2">
            <a:extLst/>
          </a:blip>
          <a:stretch>
            <a:fillRect/>
          </a:stretch>
        </p:blipFill>
        <p:spPr>
          <a:xfrm>
            <a:off x="11146409" y="49815"/>
            <a:ext cx="1806889" cy="1792605"/>
          </a:xfrm>
          <a:prstGeom prst="rect">
            <a:avLst/>
          </a:prstGeom>
          <a:ln w="12700">
            <a:miter lim="400000"/>
          </a:ln>
        </p:spPr>
      </p:pic>
      <p:sp>
        <p:nvSpPr>
          <p:cNvPr id="331" name="Line"/>
          <p:cNvSpPr/>
          <p:nvPr/>
        </p:nvSpPr>
        <p:spPr>
          <a:xfrm flipV="1">
            <a:off x="4445917" y="2416227"/>
            <a:ext cx="1" cy="6869577"/>
          </a:xfrm>
          <a:prstGeom prst="line">
            <a:avLst/>
          </a:prstGeom>
          <a:ln w="50800">
            <a:solidFill>
              <a:srgbClr val="000000"/>
            </a:solidFill>
            <a:miter lim="400000"/>
          </a:ln>
        </p:spPr>
        <p:txBody>
          <a:bodyPr lIns="50800" tIns="50800" rIns="50800" bIns="50800" anchor="ctr"/>
          <a:lstStyle/>
          <a:p>
            <a:pPr/>
          </a:p>
        </p:txBody>
      </p:sp>
      <p:sp>
        <p:nvSpPr>
          <p:cNvPr id="332" name="Line"/>
          <p:cNvSpPr/>
          <p:nvPr/>
        </p:nvSpPr>
        <p:spPr>
          <a:xfrm flipV="1">
            <a:off x="8502618" y="2468535"/>
            <a:ext cx="1" cy="6764961"/>
          </a:xfrm>
          <a:prstGeom prst="line">
            <a:avLst/>
          </a:prstGeom>
          <a:ln w="50800">
            <a:solidFill>
              <a:srgbClr val="000000"/>
            </a:solidFill>
            <a:miter lim="400000"/>
          </a:ln>
        </p:spPr>
        <p:txBody>
          <a:bodyPr lIns="50800" tIns="50800" rIns="50800" bIns="50800" anchor="ctr"/>
          <a:lstStyle/>
          <a:p>
            <a:pPr/>
          </a:p>
        </p:txBody>
      </p:sp>
      <p:sp>
        <p:nvSpPr>
          <p:cNvPr id="333" name="YES…"/>
          <p:cNvSpPr txBox="1"/>
          <p:nvPr/>
        </p:nvSpPr>
        <p:spPr>
          <a:xfrm>
            <a:off x="791643" y="2400397"/>
            <a:ext cx="1261367" cy="7651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125" sz="2500">
                <a:solidFill>
                  <a:srgbClr val="5E5E5E"/>
                </a:solidFill>
                <a:latin typeface="Lato Bold"/>
                <a:ea typeface="Lato Bold"/>
                <a:cs typeface="Lato Bold"/>
                <a:sym typeface="Lato Bold"/>
              </a:defRPr>
            </a:pPr>
            <a:r>
              <a:t>YES </a:t>
            </a:r>
          </a:p>
          <a:p>
            <a:pPr algn="l">
              <a:lnSpc>
                <a:spcPct val="80000"/>
              </a:lnSpc>
              <a:defRPr b="0" i="1" spc="-125" sz="2500">
                <a:solidFill>
                  <a:srgbClr val="5E5E5E"/>
                </a:solidFill>
                <a:latin typeface="Lato Bold"/>
                <a:ea typeface="Lato Bold"/>
                <a:cs typeface="Lato Bold"/>
                <a:sym typeface="Lato Bold"/>
              </a:defRPr>
            </a:pPr>
            <a:r>
              <a:t>Clients</a:t>
            </a:r>
          </a:p>
        </p:txBody>
      </p:sp>
      <p:sp>
        <p:nvSpPr>
          <p:cNvPr id="334" name="YES Projects"/>
          <p:cNvSpPr txBox="1"/>
          <p:nvPr/>
        </p:nvSpPr>
        <p:spPr>
          <a:xfrm>
            <a:off x="4740432" y="2400397"/>
            <a:ext cx="1261367" cy="7651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YES Projects</a:t>
            </a:r>
          </a:p>
        </p:txBody>
      </p:sp>
      <p:sp>
        <p:nvSpPr>
          <p:cNvPr id="335" name="Rounded Rectangle"/>
          <p:cNvSpPr/>
          <p:nvPr/>
        </p:nvSpPr>
        <p:spPr>
          <a:xfrm>
            <a:off x="506250" y="2201824"/>
            <a:ext cx="11992300" cy="7298383"/>
          </a:xfrm>
          <a:prstGeom prst="roundRect">
            <a:avLst>
              <a:gd name="adj" fmla="val 6063"/>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336" name="NO…"/>
          <p:cNvSpPr txBox="1"/>
          <p:nvPr/>
        </p:nvSpPr>
        <p:spPr>
          <a:xfrm>
            <a:off x="810944" y="5996611"/>
            <a:ext cx="1454069" cy="7651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b="0" i="1" spc="-125" sz="2500">
                <a:solidFill>
                  <a:srgbClr val="5E5E5E"/>
                </a:solidFill>
                <a:latin typeface="Lato Bold"/>
                <a:ea typeface="Lato Bold"/>
                <a:cs typeface="Lato Bold"/>
                <a:sym typeface="Lato Bold"/>
              </a:defRPr>
            </a:pPr>
            <a:r>
              <a:t>NO </a:t>
            </a:r>
          </a:p>
          <a:p>
            <a:pPr algn="l">
              <a:lnSpc>
                <a:spcPct val="80000"/>
              </a:lnSpc>
              <a:defRPr b="0" i="1" spc="-125" sz="2500">
                <a:solidFill>
                  <a:srgbClr val="5E5E5E"/>
                </a:solidFill>
                <a:latin typeface="Lato Bold"/>
                <a:ea typeface="Lato Bold"/>
                <a:cs typeface="Lato Bold"/>
                <a:sym typeface="Lato Bold"/>
              </a:defRPr>
            </a:pPr>
            <a:r>
              <a:t>Clients</a:t>
            </a:r>
          </a:p>
        </p:txBody>
      </p:sp>
      <p:sp>
        <p:nvSpPr>
          <p:cNvPr id="337" name="NO Projects"/>
          <p:cNvSpPr txBox="1"/>
          <p:nvPr/>
        </p:nvSpPr>
        <p:spPr>
          <a:xfrm>
            <a:off x="4740432" y="5996611"/>
            <a:ext cx="1261367" cy="7651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NO Projects</a:t>
            </a:r>
          </a:p>
        </p:txBody>
      </p:sp>
      <p:sp>
        <p:nvSpPr>
          <p:cNvPr id="338" name="Pick ONE project type or client type or a mix"/>
          <p:cNvSpPr txBox="1"/>
          <p:nvPr/>
        </p:nvSpPr>
        <p:spPr>
          <a:xfrm>
            <a:off x="8629386" y="3686550"/>
            <a:ext cx="3637256" cy="7651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Pick ONE project type or client type or a mix</a:t>
            </a:r>
          </a:p>
        </p:txBody>
      </p:sp>
      <p:sp>
        <p:nvSpPr>
          <p:cNvPr id="339" name="Line"/>
          <p:cNvSpPr/>
          <p:nvPr/>
        </p:nvSpPr>
        <p:spPr>
          <a:xfrm>
            <a:off x="816414" y="5851015"/>
            <a:ext cx="7403890" cy="1"/>
          </a:xfrm>
          <a:prstGeom prst="line">
            <a:avLst/>
          </a:prstGeom>
          <a:ln w="25400">
            <a:solidFill>
              <a:srgbClr val="000000"/>
            </a:solidFill>
            <a:miter lim="400000"/>
          </a:ln>
        </p:spPr>
        <p:txBody>
          <a:bodyPr lIns="50800" tIns="50800" rIns="50800" bIns="50800" anchor="ctr"/>
          <a:lstStyle/>
          <a:p>
            <a:pPr/>
          </a:p>
        </p:txBody>
      </p:sp>
      <p:sp>
        <p:nvSpPr>
          <p:cNvPr id="340" name="Rounded Rectangle"/>
          <p:cNvSpPr/>
          <p:nvPr/>
        </p:nvSpPr>
        <p:spPr>
          <a:xfrm>
            <a:off x="9038597" y="4781386"/>
            <a:ext cx="2818834" cy="2139259"/>
          </a:xfrm>
          <a:prstGeom prst="roundRect">
            <a:avLst>
              <a:gd name="adj" fmla="val 6063"/>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341" name="4"/>
          <p:cNvSpPr txBox="1"/>
          <p:nvPr/>
        </p:nvSpPr>
        <p:spPr>
          <a:xfrm>
            <a:off x="12109400" y="8971450"/>
            <a:ext cx="283770"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4</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3" name="Rectangle"/>
          <p:cNvSpPr/>
          <p:nvPr/>
        </p:nvSpPr>
        <p:spPr>
          <a:xfrm>
            <a:off x="-1" y="8466"/>
            <a:ext cx="13004801" cy="1875303"/>
          </a:xfrm>
          <a:prstGeom prst="rect">
            <a:avLst/>
          </a:prstGeom>
          <a:solidFill>
            <a:srgbClr val="000000">
              <a:alpha val="70000"/>
            </a:srgbClr>
          </a:solidFill>
          <a:ln w="12700">
            <a:miter lim="400000"/>
          </a:ln>
        </p:spPr>
        <p:txBody>
          <a:bodyPr lIns="24384" tIns="24384" rIns="24384" bIns="24384" anchor="ctr"/>
          <a:lstStyle/>
          <a:p>
            <a:pPr defTabSz="792480">
              <a:defRPr b="0" sz="4400">
                <a:solidFill>
                  <a:srgbClr val="FFFFFF"/>
                </a:solidFill>
                <a:latin typeface="Helvetica Neue Thin"/>
                <a:ea typeface="Helvetica Neue Thin"/>
                <a:cs typeface="Helvetica Neue Thin"/>
                <a:sym typeface="Helvetica Neue Thin"/>
              </a:defRPr>
            </a:pPr>
          </a:p>
        </p:txBody>
      </p:sp>
      <p:sp>
        <p:nvSpPr>
          <p:cNvPr id="344" name="SPECIFIC STYLE SPECIALIST…"/>
          <p:cNvSpPr txBox="1"/>
          <p:nvPr/>
        </p:nvSpPr>
        <p:spPr>
          <a:xfrm>
            <a:off x="1198920" y="2337788"/>
            <a:ext cx="3404447" cy="4824053"/>
          </a:xfrm>
          <a:prstGeom prst="rect">
            <a:avLst/>
          </a:prstGeom>
          <a:ln w="12700">
            <a:miter lim="400000"/>
          </a:ln>
          <a:extLst>
            <a:ext uri="{C572A759-6A51-4108-AA02-DFA0A04FC94B}">
              <ma14:wrappingTextBoxFlag xmlns:ma14="http://schemas.microsoft.com/office/mac/drawingml/2011/main" val="1"/>
            </a:ext>
          </a:extLst>
        </p:spPr>
        <p:txBody>
          <a:bodyPr lIns="27093" tIns="27093" rIns="27093" bIns="27093">
            <a:spAutoFit/>
          </a:bodyPr>
          <a:lstStyle/>
          <a:p>
            <a:pPr algn="l" defTabSz="325120">
              <a:defRPr sz="1500"/>
            </a:pPr>
            <a:r>
              <a:t>SPECIFIC STYLE SPECIALIST</a:t>
            </a:r>
          </a:p>
          <a:p>
            <a:pPr algn="l" defTabSz="325120">
              <a:defRPr b="0" sz="1500"/>
            </a:pPr>
            <a:r>
              <a:t>Modern</a:t>
            </a:r>
          </a:p>
          <a:p>
            <a:pPr algn="l" defTabSz="325120">
              <a:defRPr b="0" sz="1500"/>
            </a:pPr>
            <a:r>
              <a:t>Traditional</a:t>
            </a:r>
          </a:p>
          <a:p>
            <a:pPr algn="l" defTabSz="325120">
              <a:defRPr b="0" sz="1500"/>
            </a:pPr>
            <a:r>
              <a:t>Simple house design</a:t>
            </a:r>
          </a:p>
          <a:p>
            <a:pPr algn="l" defTabSz="325120">
              <a:defRPr b="0" sz="1500"/>
            </a:pPr>
            <a:r>
              <a:t>Detailed homes (elaborate designs)</a:t>
            </a:r>
          </a:p>
          <a:p>
            <a:pPr algn="l" defTabSz="325120">
              <a:defRPr b="0" sz="1500"/>
            </a:pPr>
            <a:r>
              <a:t>Transformable housing</a:t>
            </a:r>
          </a:p>
          <a:p>
            <a:pPr algn="l" defTabSz="325120">
              <a:defRPr b="0" sz="1500"/>
            </a:pPr>
            <a:r>
              <a:t>Tiny Houses (mobile homes) (edited) </a:t>
            </a:r>
          </a:p>
          <a:p>
            <a:pPr algn="l" defTabSz="325120">
              <a:defRPr b="0" sz="1500"/>
            </a:pPr>
            <a:r>
              <a:t>Luxury design </a:t>
            </a:r>
          </a:p>
          <a:p>
            <a:pPr algn="l" defTabSz="325120">
              <a:defRPr b="0" sz="1500"/>
            </a:pPr>
            <a:r>
              <a:t>Villa specialist</a:t>
            </a:r>
          </a:p>
          <a:p>
            <a:pPr algn="l" defTabSz="325120">
              <a:defRPr b="0" sz="1500"/>
            </a:pPr>
            <a:r>
              <a:t>Artistic homes</a:t>
            </a:r>
          </a:p>
          <a:p>
            <a:pPr algn="l" defTabSz="325120">
              <a:defRPr b="0" sz="1500"/>
            </a:pPr>
            <a:r>
              <a:t>Beach front</a:t>
            </a:r>
          </a:p>
          <a:p>
            <a:pPr algn="l" defTabSz="325120">
              <a:defRPr b="0" sz="1500"/>
            </a:pPr>
            <a:r>
              <a:t>Art Deco</a:t>
            </a:r>
          </a:p>
          <a:p>
            <a:pPr algn="l" defTabSz="325120">
              <a:defRPr b="0" sz="1500"/>
            </a:pPr>
            <a:r>
              <a:t>Apartments</a:t>
            </a:r>
          </a:p>
          <a:p>
            <a:pPr algn="l" defTabSz="325120">
              <a:defRPr b="0" sz="1500"/>
            </a:pPr>
            <a:r>
              <a:t>Magic homes (secret doors)</a:t>
            </a:r>
          </a:p>
          <a:p>
            <a:pPr algn="l" defTabSz="325120">
              <a:defRPr b="0" sz="1500"/>
            </a:pPr>
          </a:p>
          <a:p>
            <a:pPr algn="l" defTabSz="325120">
              <a:defRPr b="0" sz="1500"/>
            </a:pPr>
          </a:p>
          <a:p>
            <a:pPr algn="l" defTabSz="325120">
              <a:defRPr sz="1500"/>
            </a:pPr>
            <a:r>
              <a:t>SPECIFIC METHOD SPECIALIST</a:t>
            </a:r>
          </a:p>
          <a:p>
            <a:pPr algn="l" defTabSz="325120">
              <a:defRPr b="0" sz="1500"/>
            </a:pPr>
            <a:r>
              <a:t>Designed using your own unique design methods - hint, create new category</a:t>
            </a:r>
          </a:p>
          <a:p>
            <a:pPr algn="l" defTabSz="325120">
              <a:defRPr b="0" sz="1500"/>
            </a:pPr>
            <a:r>
              <a:t>Passiv Haus</a:t>
            </a:r>
          </a:p>
          <a:p>
            <a:pPr algn="l" defTabSz="325120">
              <a:defRPr b="0" sz="1500"/>
            </a:pPr>
            <a:r>
              <a:t>Feng Shui</a:t>
            </a:r>
          </a:p>
        </p:txBody>
      </p:sp>
      <p:sp>
        <p:nvSpPr>
          <p:cNvPr id="345" name="OTHER…"/>
          <p:cNvSpPr txBox="1"/>
          <p:nvPr/>
        </p:nvSpPr>
        <p:spPr>
          <a:xfrm>
            <a:off x="8957590" y="6308878"/>
            <a:ext cx="2848290" cy="1141053"/>
          </a:xfrm>
          <a:prstGeom prst="rect">
            <a:avLst/>
          </a:prstGeom>
          <a:ln w="12700">
            <a:miter lim="400000"/>
          </a:ln>
          <a:extLst>
            <a:ext uri="{C572A759-6A51-4108-AA02-DFA0A04FC94B}">
              <ma14:wrappingTextBoxFlag xmlns:ma14="http://schemas.microsoft.com/office/mac/drawingml/2011/main" val="1"/>
            </a:ext>
          </a:extLst>
        </p:spPr>
        <p:txBody>
          <a:bodyPr lIns="27093" tIns="27093" rIns="27093" bIns="27093">
            <a:spAutoFit/>
          </a:bodyPr>
          <a:lstStyle/>
          <a:p>
            <a:pPr algn="l" defTabSz="325120">
              <a:defRPr sz="1500"/>
            </a:pPr>
            <a:r>
              <a:t>OTHER</a:t>
            </a:r>
          </a:p>
          <a:p>
            <a:pPr algn="l" defTabSz="325120">
              <a:defRPr b="0" sz="1500"/>
            </a:pPr>
            <a:r>
              <a:t>Trained by (famous architect) </a:t>
            </a:r>
          </a:p>
          <a:p>
            <a:pPr algn="l" defTabSz="325120">
              <a:defRPr b="0" sz="1500"/>
            </a:pPr>
            <a:r>
              <a:t>Difficult design (Red Adair)</a:t>
            </a:r>
          </a:p>
          <a:p>
            <a:pPr algn="l" defTabSz="325120">
              <a:defRPr b="0" sz="1500"/>
            </a:pPr>
            <a:r>
              <a:t>Projects over $Xm</a:t>
            </a:r>
          </a:p>
        </p:txBody>
      </p:sp>
      <p:sp>
        <p:nvSpPr>
          <p:cNvPr id="346" name="SPECIFIC CATEGORY SPECIALIST…"/>
          <p:cNvSpPr txBox="1"/>
          <p:nvPr/>
        </p:nvSpPr>
        <p:spPr>
          <a:xfrm>
            <a:off x="4744178" y="2287028"/>
            <a:ext cx="3522903" cy="3515954"/>
          </a:xfrm>
          <a:prstGeom prst="rect">
            <a:avLst/>
          </a:prstGeom>
          <a:ln w="12700">
            <a:miter lim="400000"/>
          </a:ln>
          <a:extLst>
            <a:ext uri="{C572A759-6A51-4108-AA02-DFA0A04FC94B}">
              <ma14:wrappingTextBoxFlag xmlns:ma14="http://schemas.microsoft.com/office/mac/drawingml/2011/main" val="1"/>
            </a:ext>
          </a:extLst>
        </p:spPr>
        <p:txBody>
          <a:bodyPr lIns="27093" tIns="27093" rIns="27093" bIns="27093">
            <a:spAutoFit/>
          </a:bodyPr>
          <a:lstStyle/>
          <a:p>
            <a:pPr algn="l" defTabSz="325120">
              <a:defRPr sz="1500"/>
            </a:pPr>
            <a:r>
              <a:t>SPECIFIC CATEGORY SPECIALIST</a:t>
            </a:r>
          </a:p>
          <a:p>
            <a:pPr algn="l" defTabSz="325120">
              <a:defRPr b="0" sz="1500"/>
            </a:pPr>
            <a:r>
              <a:t>Industrial housing</a:t>
            </a:r>
          </a:p>
          <a:p>
            <a:pPr algn="l" defTabSz="325120">
              <a:defRPr b="0" sz="1500"/>
            </a:pPr>
            <a:r>
              <a:t>Mobile homes </a:t>
            </a:r>
          </a:p>
          <a:p>
            <a:pPr algn="l" defTabSz="325120">
              <a:defRPr b="0" sz="1500"/>
            </a:pPr>
            <a:r>
              <a:t>Retreats</a:t>
            </a:r>
          </a:p>
          <a:p>
            <a:pPr algn="l" defTabSz="325120">
              <a:defRPr b="0" sz="1500"/>
            </a:pPr>
            <a:r>
              <a:t>Wellness Centers</a:t>
            </a:r>
          </a:p>
          <a:p>
            <a:pPr algn="l" defTabSz="325120">
              <a:defRPr b="0" sz="1500"/>
            </a:pPr>
            <a:r>
              <a:t>Medical Centers</a:t>
            </a:r>
          </a:p>
          <a:p>
            <a:pPr algn="l" defTabSz="325120">
              <a:defRPr b="0" sz="1500"/>
            </a:pPr>
            <a:r>
              <a:t>Universities</a:t>
            </a:r>
          </a:p>
          <a:p>
            <a:pPr algn="l" defTabSz="325120">
              <a:defRPr b="0" sz="1500"/>
            </a:pPr>
            <a:r>
              <a:t>Commercial offices</a:t>
            </a:r>
          </a:p>
          <a:p>
            <a:pPr algn="l" defTabSz="325120">
              <a:defRPr b="0" sz="1500"/>
            </a:pPr>
            <a:r>
              <a:t>Production studios</a:t>
            </a:r>
          </a:p>
          <a:p>
            <a:pPr algn="l" defTabSz="325120">
              <a:defRPr b="0" sz="1500"/>
            </a:pPr>
            <a:r>
              <a:t>Fitness &amp; Sports facilities</a:t>
            </a:r>
          </a:p>
          <a:p>
            <a:pPr algn="l" defTabSz="325120">
              <a:defRPr b="0" sz="1500"/>
            </a:pPr>
            <a:r>
              <a:t>Community Centres</a:t>
            </a:r>
          </a:p>
          <a:p>
            <a:pPr algn="l" defTabSz="325120">
              <a:defRPr b="0" sz="1500"/>
            </a:pPr>
            <a:r>
              <a:t>Town Houses</a:t>
            </a:r>
          </a:p>
          <a:p>
            <a:pPr algn="l" defTabSz="325120">
              <a:defRPr b="0" sz="1500"/>
            </a:pPr>
            <a:r>
              <a:t>Multi-Family Housing</a:t>
            </a:r>
          </a:p>
          <a:p>
            <a:pPr algn="l" defTabSz="325120">
              <a:defRPr b="0" sz="1500"/>
            </a:pPr>
            <a:r>
              <a:t>Coastal residential</a:t>
            </a:r>
          </a:p>
          <a:p>
            <a:pPr algn="l" defTabSz="325120">
              <a:defRPr b="0" sz="1500"/>
            </a:pPr>
            <a:r>
              <a:t>Wellness design</a:t>
            </a:r>
          </a:p>
          <a:p>
            <a:pPr algn="l" defTabSz="325120">
              <a:defRPr b="0" sz="1500"/>
            </a:pPr>
            <a:r>
              <a:t>Medial clinics</a:t>
            </a:r>
          </a:p>
        </p:txBody>
      </p:sp>
      <p:sp>
        <p:nvSpPr>
          <p:cNvPr id="347" name="MATERIAL SPECIFIC SPECIALIST…"/>
          <p:cNvSpPr txBox="1"/>
          <p:nvPr/>
        </p:nvSpPr>
        <p:spPr>
          <a:xfrm>
            <a:off x="1210691" y="7213278"/>
            <a:ext cx="3128603" cy="1356954"/>
          </a:xfrm>
          <a:prstGeom prst="rect">
            <a:avLst/>
          </a:prstGeom>
          <a:ln w="12700">
            <a:miter lim="400000"/>
          </a:ln>
          <a:extLst>
            <a:ext uri="{C572A759-6A51-4108-AA02-DFA0A04FC94B}">
              <ma14:wrappingTextBoxFlag xmlns:ma14="http://schemas.microsoft.com/office/mac/drawingml/2011/main" val="1"/>
            </a:ext>
          </a:extLst>
        </p:spPr>
        <p:txBody>
          <a:bodyPr wrap="none" lIns="27093" tIns="27093" rIns="27093" bIns="27093">
            <a:spAutoFit/>
          </a:bodyPr>
          <a:lstStyle/>
          <a:p>
            <a:pPr algn="l" defTabSz="325120">
              <a:defRPr sz="1500"/>
            </a:pPr>
            <a:r>
              <a:t>MATERIAL SPECIFIC SPECIALIST</a:t>
            </a:r>
          </a:p>
          <a:p>
            <a:pPr algn="l" defTabSz="325120">
              <a:defRPr b="0" sz="1500"/>
            </a:pPr>
            <a:r>
              <a:t>Pre-Fab housing</a:t>
            </a:r>
          </a:p>
          <a:p>
            <a:pPr algn="l" defTabSz="325120">
              <a:defRPr b="0" sz="1500"/>
            </a:pPr>
            <a:r>
              <a:t>Straw Bale Construction</a:t>
            </a:r>
          </a:p>
          <a:p>
            <a:pPr algn="l" defTabSz="325120">
              <a:defRPr b="0" sz="1500"/>
            </a:pPr>
            <a:r>
              <a:t>Concrete</a:t>
            </a:r>
          </a:p>
          <a:p>
            <a:pPr algn="l" defTabSz="325120">
              <a:defRPr b="0" sz="1500"/>
            </a:pPr>
            <a:r>
              <a:t>Container</a:t>
            </a:r>
          </a:p>
          <a:p>
            <a:pPr algn="l" defTabSz="325120">
              <a:defRPr b="0" sz="1500"/>
            </a:pPr>
            <a:r>
              <a:t>Wood</a:t>
            </a:r>
          </a:p>
        </p:txBody>
      </p:sp>
      <p:pic>
        <p:nvPicPr>
          <p:cNvPr id="348" name="2023-04-20_12-21-30.png" descr="2023-04-20_12-21-30.png"/>
          <p:cNvPicPr>
            <a:picLocks noChangeAspect="1"/>
          </p:cNvPicPr>
          <p:nvPr/>
        </p:nvPicPr>
        <p:blipFill>
          <a:blip r:embed="rId2">
            <a:extLst/>
          </a:blip>
          <a:stretch>
            <a:fillRect/>
          </a:stretch>
        </p:blipFill>
        <p:spPr>
          <a:xfrm>
            <a:off x="11146409" y="49815"/>
            <a:ext cx="1806889" cy="1792605"/>
          </a:xfrm>
          <a:prstGeom prst="rect">
            <a:avLst/>
          </a:prstGeom>
          <a:ln w="12700">
            <a:miter lim="400000"/>
          </a:ln>
        </p:spPr>
      </p:pic>
      <p:sp>
        <p:nvSpPr>
          <p:cNvPr id="349" name="PURPOSE DRIVEN DESIGN SPECIALIST…"/>
          <p:cNvSpPr txBox="1"/>
          <p:nvPr/>
        </p:nvSpPr>
        <p:spPr>
          <a:xfrm>
            <a:off x="4744178" y="6008004"/>
            <a:ext cx="4072601" cy="31315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325120">
              <a:defRPr sz="1500"/>
            </a:pPr>
            <a:r>
              <a:t>PURPOSE DRIVEN DESIGN SPECIALIST</a:t>
            </a:r>
          </a:p>
          <a:p>
            <a:pPr algn="l" defTabSz="325120">
              <a:defRPr b="0" sz="1500"/>
            </a:pPr>
            <a:r>
              <a:t>Return on design (ROD) for investors</a:t>
            </a:r>
          </a:p>
          <a:p>
            <a:pPr algn="l" defTabSz="325120">
              <a:defRPr b="0" sz="1500"/>
            </a:pPr>
            <a:r>
              <a:t>Allergy Free Homes</a:t>
            </a:r>
          </a:p>
          <a:p>
            <a:pPr algn="l" defTabSz="325120">
              <a:defRPr b="0" sz="1500"/>
            </a:pPr>
            <a:r>
              <a:t>Invisible design - senior living spaces that doesn’t look like hospitals</a:t>
            </a:r>
          </a:p>
          <a:p>
            <a:pPr algn="l" defTabSz="325120">
              <a:defRPr b="0" sz="1500"/>
            </a:pPr>
            <a:r>
              <a:t>Green</a:t>
            </a:r>
          </a:p>
          <a:p>
            <a:pPr algn="l" defTabSz="325120">
              <a:defRPr b="0" sz="1500"/>
            </a:pPr>
            <a:r>
              <a:t>Sustainable</a:t>
            </a:r>
          </a:p>
          <a:p>
            <a:pPr algn="l" defTabSz="325120">
              <a:defRPr b="0" sz="1500"/>
            </a:pPr>
            <a:r>
              <a:t>Ageing on place</a:t>
            </a:r>
          </a:p>
          <a:p>
            <a:pPr algn="l" defTabSz="325120">
              <a:defRPr b="0" sz="1500"/>
            </a:pPr>
            <a:r>
              <a:t>Affordable</a:t>
            </a:r>
          </a:p>
          <a:p>
            <a:pPr algn="l" defTabSz="325120">
              <a:defRPr b="0" sz="1500"/>
            </a:pPr>
            <a:r>
              <a:t>ADAAG Accessible Design</a:t>
            </a:r>
          </a:p>
          <a:p>
            <a:pPr algn="l" defTabSz="325120">
              <a:defRPr b="0" sz="1500"/>
            </a:pPr>
            <a:r>
              <a:t>Net-Zero</a:t>
            </a:r>
          </a:p>
          <a:p>
            <a:pPr algn="l" defTabSz="325120">
              <a:defRPr b="0" sz="1500"/>
            </a:pPr>
            <a:r>
              <a:t>Socially Conscious</a:t>
            </a:r>
          </a:p>
          <a:p>
            <a:pPr algn="l" defTabSz="325120">
              <a:defRPr b="0" sz="1500"/>
            </a:pPr>
            <a:r>
              <a:t>Biophilic design</a:t>
            </a:r>
          </a:p>
          <a:p>
            <a:pPr algn="l" defTabSz="325120">
              <a:defRPr b="0" sz="1500"/>
            </a:pPr>
            <a:r>
              <a:t>Wellness design</a:t>
            </a:r>
          </a:p>
        </p:txBody>
      </p:sp>
      <p:sp>
        <p:nvSpPr>
          <p:cNvPr id="350" name="WHO YOU DESIGN FOR…"/>
          <p:cNvSpPr txBox="1"/>
          <p:nvPr/>
        </p:nvSpPr>
        <p:spPr>
          <a:xfrm>
            <a:off x="8946366" y="2316761"/>
            <a:ext cx="2531365" cy="29156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defTabSz="325120">
              <a:defRPr sz="1500"/>
            </a:pPr>
            <a:r>
              <a:t>WHO YOU DESIGN FOR</a:t>
            </a:r>
          </a:p>
          <a:p>
            <a:pPr algn="l" defTabSz="325120">
              <a:defRPr b="0" sz="1500"/>
            </a:pPr>
            <a:r>
              <a:t>Residential </a:t>
            </a:r>
          </a:p>
          <a:p>
            <a:pPr algn="l" defTabSz="325120">
              <a:defRPr b="0" sz="1500"/>
            </a:pPr>
            <a:r>
              <a:t>Developers</a:t>
            </a:r>
          </a:p>
          <a:p>
            <a:pPr algn="l" defTabSz="325120">
              <a:defRPr b="0" sz="1500"/>
            </a:pPr>
            <a:r>
              <a:t>Industrial </a:t>
            </a:r>
          </a:p>
          <a:p>
            <a:pPr algn="l" defTabSz="325120">
              <a:defRPr b="0" sz="1500"/>
            </a:pPr>
            <a:r>
              <a:t>Government </a:t>
            </a:r>
            <a:br/>
            <a:br/>
            <a:r>
              <a:t>High end clients</a:t>
            </a:r>
          </a:p>
          <a:p>
            <a:pPr algn="l" defTabSz="325120">
              <a:defRPr b="0" sz="1500"/>
            </a:pPr>
            <a:r>
              <a:t>LGBT+</a:t>
            </a:r>
          </a:p>
          <a:p>
            <a:pPr algn="l" defTabSz="325120">
              <a:defRPr b="0" sz="1500"/>
            </a:pPr>
            <a:r>
              <a:t>People with disabilities</a:t>
            </a:r>
          </a:p>
          <a:p>
            <a:pPr algn="l" defTabSz="325120">
              <a:defRPr b="0" sz="1500"/>
            </a:pPr>
            <a:r>
              <a:t>People from a cultural group</a:t>
            </a:r>
          </a:p>
          <a:p>
            <a:pPr algn="l" defTabSz="325120">
              <a:defRPr b="0" sz="1500"/>
            </a:pPr>
            <a:r>
              <a:t>Professionals eg doctors</a:t>
            </a:r>
          </a:p>
          <a:p>
            <a:pPr algn="l" defTabSz="325120">
              <a:defRPr b="0" sz="1500"/>
            </a:pPr>
            <a:r>
              <a:t>Highly sensitive</a:t>
            </a:r>
          </a:p>
        </p:txBody>
      </p:sp>
      <p:sp>
        <p:nvSpPr>
          <p:cNvPr id="351" name="Problem solver…"/>
          <p:cNvSpPr txBox="1"/>
          <p:nvPr/>
        </p:nvSpPr>
        <p:spPr>
          <a:xfrm>
            <a:off x="8957590" y="5136626"/>
            <a:ext cx="2848290" cy="1141053"/>
          </a:xfrm>
          <a:prstGeom prst="rect">
            <a:avLst/>
          </a:prstGeom>
          <a:ln w="12700">
            <a:miter lim="400000"/>
          </a:ln>
          <a:extLst>
            <a:ext uri="{C572A759-6A51-4108-AA02-DFA0A04FC94B}">
              <ma14:wrappingTextBoxFlag xmlns:ma14="http://schemas.microsoft.com/office/mac/drawingml/2011/main" val="1"/>
            </a:ext>
          </a:extLst>
        </p:spPr>
        <p:txBody>
          <a:bodyPr lIns="27093" tIns="27093" rIns="27093" bIns="27093">
            <a:spAutoFit/>
          </a:bodyPr>
          <a:lstStyle/>
          <a:p>
            <a:pPr algn="l" defTabSz="325120">
              <a:defRPr sz="1500"/>
            </a:pPr>
            <a:r>
              <a:t>Problem solver</a:t>
            </a:r>
          </a:p>
          <a:p>
            <a:pPr algn="l" defTabSz="325120">
              <a:defRPr b="0" sz="1500"/>
            </a:pPr>
            <a:r>
              <a:t>Can’t get permits</a:t>
            </a:r>
          </a:p>
          <a:p>
            <a:pPr algn="l" defTabSz="325120">
              <a:defRPr b="0" sz="1500"/>
            </a:pPr>
            <a:r>
              <a:t>Project out of control</a:t>
            </a:r>
          </a:p>
          <a:p>
            <a:pPr algn="l" defTabSz="325120">
              <a:defRPr b="0" sz="1500"/>
            </a:pPr>
            <a:r>
              <a:t>Health and safety issues</a:t>
            </a:r>
          </a:p>
          <a:p>
            <a:pPr algn="l" defTabSz="325120">
              <a:defRPr b="0" sz="1500"/>
            </a:pPr>
            <a:r>
              <a:t>Difficult sites</a:t>
            </a:r>
          </a:p>
        </p:txBody>
      </p:sp>
      <p:sp>
        <p:nvSpPr>
          <p:cNvPr id="352" name="You want to be known, sought after and referred by a specific niche group who see you as their expert and prepared to pay a premium"/>
          <p:cNvSpPr txBox="1"/>
          <p:nvPr/>
        </p:nvSpPr>
        <p:spPr>
          <a:xfrm>
            <a:off x="7591686" y="7679366"/>
            <a:ext cx="4381814" cy="1316820"/>
          </a:xfrm>
          <a:prstGeom prst="rect">
            <a:avLst/>
          </a:prstGeom>
          <a:solidFill>
            <a:srgbClr val="D6D5D5"/>
          </a:solidFill>
          <a:ln w="12700">
            <a:miter lim="400000"/>
          </a:ln>
          <a:extLst>
            <a:ext uri="{C572A759-6A51-4108-AA02-DFA0A04FC94B}">
              <ma14:wrappingTextBoxFlag xmlns:ma14="http://schemas.microsoft.com/office/mac/drawingml/2011/main" val="1"/>
            </a:ext>
          </a:extLst>
        </p:spPr>
        <p:txBody>
          <a:bodyPr lIns="27093" tIns="27093" rIns="27093" bIns="27093">
            <a:spAutoFit/>
          </a:bodyPr>
          <a:lstStyle>
            <a:lvl1pPr defTabSz="325120">
              <a:defRPr sz="2000"/>
            </a:lvl1pPr>
          </a:lstStyle>
          <a:p>
            <a:pPr/>
            <a:r>
              <a:t>You want to be known, sought after and referred by a specific niche group who see you as their expert and prepared to pay a premium</a:t>
            </a:r>
          </a:p>
        </p:txBody>
      </p:sp>
      <p:sp>
        <p:nvSpPr>
          <p:cNvPr id="353" name="5"/>
          <p:cNvSpPr txBox="1"/>
          <p:nvPr/>
        </p:nvSpPr>
        <p:spPr>
          <a:xfrm>
            <a:off x="12253572" y="9097601"/>
            <a:ext cx="283770"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5</a:t>
            </a:r>
          </a:p>
        </p:txBody>
      </p:sp>
      <p:sp>
        <p:nvSpPr>
          <p:cNvPr id="354" name="Niche options"/>
          <p:cNvSpPr txBox="1"/>
          <p:nvPr/>
        </p:nvSpPr>
        <p:spPr>
          <a:xfrm>
            <a:off x="4246803" y="586938"/>
            <a:ext cx="4511194" cy="718360"/>
          </a:xfrm>
          <a:prstGeom prst="rect">
            <a:avLst/>
          </a:prstGeom>
          <a:ln w="12700">
            <a:miter lim="400000"/>
          </a:ln>
          <a:extLst>
            <a:ext uri="{C572A759-6A51-4108-AA02-DFA0A04FC94B}">
              <ma14:wrappingTextBoxFlag xmlns:ma14="http://schemas.microsoft.com/office/mac/drawingml/2011/main" val="1"/>
            </a:ext>
          </a:extLst>
        </p:spPr>
        <p:txBody>
          <a:bodyPr wrap="none" lIns="24384" tIns="24384" rIns="24384" bIns="24384" anchor="ctr">
            <a:spAutoFit/>
          </a:bodyPr>
          <a:lstStyle>
            <a:lvl1pPr defTabSz="792480">
              <a:defRPr cap="all" sz="4400">
                <a:solidFill>
                  <a:srgbClr val="FFFFFF"/>
                </a:solidFill>
              </a:defRPr>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Niche options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3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3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3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5" fill="hold">
                                  <p:stCondLst>
                                    <p:cond delay="0"/>
                                  </p:stCondLst>
                                  <p:iterate type="el" backwards="0">
                                    <p:tmAbs val="0"/>
                                  </p:iterate>
                                  <p:childTnLst>
                                    <p:set>
                                      <p:cBhvr>
                                        <p:cTn id="22" fill="hold"/>
                                        <p:tgtEl>
                                          <p:spTgt spid="3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0" presetID="1" grpId="6" fill="hold">
                                  <p:stCondLst>
                                    <p:cond delay="0"/>
                                  </p:stCondLst>
                                  <p:iterate type="el" backwards="0">
                                    <p:tmAbs val="0"/>
                                  </p:iterate>
                                  <p:childTnLst>
                                    <p:set>
                                      <p:cBhvr>
                                        <p:cTn id="26" fill="hold"/>
                                        <p:tgtEl>
                                          <p:spTgt spid="35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52" grpId="6"/>
      <p:bldP build="whole" bldLvl="1" animBg="1" rev="0" advAuto="0" spid="345" grpId="4"/>
      <p:bldP build="whole" bldLvl="1" animBg="1" rev="0" advAuto="0" spid="351" grpId="5"/>
      <p:bldP build="whole" bldLvl="1" animBg="1" rev="0" advAuto="0" spid="347" grpId="3"/>
      <p:bldP build="whole" bldLvl="1" animBg="1" rev="0" advAuto="0" spid="346" grpId="2"/>
      <p:bldP build="whole" bldLvl="1" animBg="1" rev="0" advAuto="0" spid="344" grpId="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6" name="Rectangle"/>
          <p:cNvSpPr/>
          <p:nvPr>
            <p:ph type="body" idx="22"/>
          </p:nvPr>
        </p:nvSpPr>
        <p:spPr>
          <a:xfrm>
            <a:off x="-30792" y="8466"/>
            <a:ext cx="13066384" cy="1875303"/>
          </a:xfrm>
          <a:prstGeom prst="rect">
            <a:avLst/>
          </a:prstGeom>
        </p:spPr>
        <p:txBody>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357" name="Step 2 stage"/>
          <p:cNvSpPr txBox="1"/>
          <p:nvPr>
            <p:ph type="body" idx="23"/>
          </p:nvPr>
        </p:nvSpPr>
        <p:spPr>
          <a:xfrm>
            <a:off x="4530674" y="586938"/>
            <a:ext cx="3943452" cy="718360"/>
          </a:xfrm>
          <a:prstGeom prst="rect">
            <a:avLst/>
          </a:prstGeom>
        </p:spPr>
        <p:txBody>
          <a:bodyPr/>
          <a:lstStyle>
            <a:lvl1pPr marL="0" indent="0" algn="ctr" defTabSz="792480">
              <a:spcBef>
                <a:spcPts val="0"/>
              </a:spcBef>
              <a:buSzTx/>
              <a:buNone/>
              <a:defRPr b="1" cap="all" sz="4400">
                <a:solidFill>
                  <a:srgbClr val="FFFFFF"/>
                </a:solidFill>
              </a:defRPr>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Step 2 stage</a:t>
            </a:r>
          </a:p>
        </p:txBody>
      </p:sp>
      <p:pic>
        <p:nvPicPr>
          <p:cNvPr id="358" name="2023-04-20_12-21-30.png" descr="2023-04-20_12-21-30.png"/>
          <p:cNvPicPr>
            <a:picLocks noChangeAspect="1"/>
          </p:cNvPicPr>
          <p:nvPr/>
        </p:nvPicPr>
        <p:blipFill>
          <a:blip r:embed="rId2">
            <a:extLst/>
          </a:blip>
          <a:stretch>
            <a:fillRect/>
          </a:stretch>
        </p:blipFill>
        <p:spPr>
          <a:xfrm>
            <a:off x="11146409" y="49815"/>
            <a:ext cx="1806889" cy="1792605"/>
          </a:xfrm>
          <a:prstGeom prst="rect">
            <a:avLst/>
          </a:prstGeom>
          <a:ln w="12700">
            <a:miter lim="400000"/>
          </a:ln>
        </p:spPr>
      </p:pic>
      <p:graphicFrame>
        <p:nvGraphicFramePr>
          <p:cNvPr id="359" name="Table 1"/>
          <p:cNvGraphicFramePr/>
          <p:nvPr/>
        </p:nvGraphicFramePr>
        <p:xfrm>
          <a:off x="1055844" y="3184191"/>
          <a:ext cx="9997443" cy="4870706"/>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1929952"/>
                <a:gridCol w="1787912"/>
                <a:gridCol w="1780448"/>
                <a:gridCol w="1968252"/>
                <a:gridCol w="1949856"/>
                <a:gridCol w="2061891"/>
              </a:tblGrid>
              <a:tr h="1293450">
                <a:tc>
                  <a:txBody>
                    <a:bodyPr/>
                    <a:lstStyle/>
                    <a:p>
                      <a:pPr algn="l">
                        <a:lnSpc>
                          <a:spcPct val="80000"/>
                        </a:lnSpc>
                        <a:defRPr sz="1800"/>
                      </a:pPr>
                      <a:r>
                        <a:rPr i="1" spc="-125" sz="2500">
                          <a:solidFill>
                            <a:srgbClr val="5E5E5E"/>
                          </a:solidFill>
                          <a:latin typeface="Lato Bold"/>
                          <a:ea typeface="Lato Bold"/>
                          <a:cs typeface="Lato Bold"/>
                          <a:sym typeface="Lato Bold"/>
                        </a:rPr>
                        <a:t>Client Phase</a:t>
                      </a:r>
                    </a:p>
                  </a:txBody>
                  <a:tcPr marL="50800" marR="50800" marT="50800" marB="50800" anchor="ctr" anchorCtr="0" horzOverflow="overflow">
                    <a:lnL w="0">
                      <a:miter lim="400000"/>
                    </a:lnL>
                    <a:lnR w="12700">
                      <a:solidFill>
                        <a:srgbClr val="B8B8B8"/>
                      </a:solidFill>
                      <a:miter lim="400000"/>
                    </a:lnR>
                    <a:lnT w="0">
                      <a:miter lim="400000"/>
                    </a:lnT>
                    <a:lnB w="12700">
                      <a:solidFill>
                        <a:srgbClr val="B8B8B8"/>
                      </a:solidFill>
                      <a:miter lim="400000"/>
                    </a:lnB>
                  </a:tcPr>
                </a:tc>
                <a:tc>
                  <a:txBody>
                    <a:bodyPr/>
                    <a:lstStyle/>
                    <a:p>
                      <a:pPr>
                        <a:spcBef>
                          <a:spcPts val="4200"/>
                        </a:spcBef>
                        <a:defRPr sz="1800"/>
                      </a:pPr>
                      <a:r>
                        <a:rPr sz="2400">
                          <a:latin typeface="Avenir Next Regular"/>
                          <a:ea typeface="Avenir Next Regular"/>
                          <a:cs typeface="Avenir Next Regular"/>
                          <a:sym typeface="Avenir Next Regular"/>
                        </a:rPr>
                        <a:t>Idea gathering</a:t>
                      </a:r>
                    </a:p>
                  </a:txBody>
                  <a:tcPr marL="50800" marR="50800" marT="50800" marB="50800" anchor="ctr" anchorCtr="0" horzOverflow="overflow">
                    <a:lnL w="12700">
                      <a:solidFill>
                        <a:srgbClr val="B8B8B8"/>
                      </a:solidFill>
                      <a:miter lim="400000"/>
                    </a:lnL>
                    <a:lnR w="12700">
                      <a:solidFill>
                        <a:srgbClr val="B8B8B8"/>
                      </a:solidFill>
                      <a:miter lim="400000"/>
                    </a:lnR>
                    <a:lnT w="0">
                      <a:miter lim="400000"/>
                    </a:lnT>
                    <a:lnB w="12700">
                      <a:solidFill>
                        <a:srgbClr val="B8B8B8"/>
                      </a:solidFill>
                      <a:miter lim="400000"/>
                    </a:lnB>
                  </a:tcPr>
                </a:tc>
                <a:tc>
                  <a:txBody>
                    <a:bodyPr/>
                    <a:lstStyle/>
                    <a:p>
                      <a:pPr>
                        <a:spcBef>
                          <a:spcPts val="4200"/>
                        </a:spcBef>
                        <a:defRPr sz="1800"/>
                      </a:pPr>
                      <a:r>
                        <a:rPr sz="2400">
                          <a:latin typeface="Avenir Next Regular"/>
                          <a:ea typeface="Avenir Next Regular"/>
                          <a:cs typeface="Avenir Next Regular"/>
                          <a:sym typeface="Avenir Next Regular"/>
                        </a:rPr>
                        <a:t>Evaluating by self</a:t>
                      </a:r>
                    </a:p>
                  </a:txBody>
                  <a:tcPr marL="50800" marR="50800" marT="50800" marB="50800" anchor="ctr" anchorCtr="0" horzOverflow="overflow">
                    <a:lnL w="12700">
                      <a:solidFill>
                        <a:srgbClr val="B8B8B8"/>
                      </a:solidFill>
                      <a:miter lim="400000"/>
                    </a:lnL>
                    <a:lnR w="12700">
                      <a:solidFill>
                        <a:srgbClr val="B8B8B8"/>
                      </a:solidFill>
                      <a:miter lim="400000"/>
                    </a:lnR>
                    <a:lnT w="0">
                      <a:miter lim="400000"/>
                    </a:lnT>
                    <a:lnB w="12700">
                      <a:solidFill>
                        <a:srgbClr val="B8B8B8"/>
                      </a:solidFill>
                      <a:miter lim="400000"/>
                    </a:lnB>
                  </a:tcPr>
                </a:tc>
                <a:tc>
                  <a:txBody>
                    <a:bodyPr/>
                    <a:lstStyle/>
                    <a:p>
                      <a:pPr>
                        <a:spcBef>
                          <a:spcPts val="4200"/>
                        </a:spcBef>
                        <a:defRPr sz="1800"/>
                      </a:pPr>
                      <a:r>
                        <a:rPr sz="2400">
                          <a:latin typeface="Avenir Next Regular"/>
                          <a:ea typeface="Avenir Next Regular"/>
                          <a:cs typeface="Avenir Next Regular"/>
                          <a:sym typeface="Avenir Next Regular"/>
                        </a:rPr>
                        <a:t>Evaluating by pro</a:t>
                      </a:r>
                    </a:p>
                  </a:txBody>
                  <a:tcPr marL="50800" marR="50800" marT="50800" marB="50800" anchor="ctr" anchorCtr="0" horzOverflow="overflow">
                    <a:lnL w="12700">
                      <a:solidFill>
                        <a:srgbClr val="B8B8B8"/>
                      </a:solidFill>
                      <a:miter lim="400000"/>
                    </a:lnL>
                    <a:lnR w="12700">
                      <a:solidFill>
                        <a:srgbClr val="B8B8B8"/>
                      </a:solidFill>
                      <a:miter lim="400000"/>
                    </a:lnR>
                    <a:lnT w="0">
                      <a:miter lim="400000"/>
                    </a:lnT>
                    <a:lnB w="12700">
                      <a:solidFill>
                        <a:srgbClr val="B8B8B8"/>
                      </a:solidFill>
                      <a:miter lim="400000"/>
                    </a:lnB>
                  </a:tcPr>
                </a:tc>
                <a:tc>
                  <a:txBody>
                    <a:bodyPr/>
                    <a:lstStyle/>
                    <a:p>
                      <a:pPr>
                        <a:spcBef>
                          <a:spcPts val="4200"/>
                        </a:spcBef>
                        <a:defRPr sz="1800"/>
                      </a:pPr>
                      <a:r>
                        <a:rPr sz="2400">
                          <a:latin typeface="Avenir Next Regular"/>
                          <a:ea typeface="Avenir Next Regular"/>
                          <a:cs typeface="Avenir Next Regular"/>
                          <a:sym typeface="Avenir Next Regular"/>
                        </a:rPr>
                        <a:t>Design</a:t>
                      </a:r>
                    </a:p>
                  </a:txBody>
                  <a:tcPr marL="50800" marR="50800" marT="50800" marB="50800" anchor="ctr" anchorCtr="0" horzOverflow="overflow">
                    <a:lnL w="12700">
                      <a:solidFill>
                        <a:srgbClr val="B8B8B8"/>
                      </a:solidFill>
                      <a:miter lim="400000"/>
                    </a:lnL>
                    <a:lnR w="12700">
                      <a:solidFill>
                        <a:srgbClr val="B8B8B8"/>
                      </a:solidFill>
                      <a:miter lim="400000"/>
                    </a:lnR>
                    <a:lnT w="0">
                      <a:miter lim="400000"/>
                    </a:lnT>
                    <a:lnB w="12700">
                      <a:solidFill>
                        <a:srgbClr val="B8B8B8"/>
                      </a:solidFill>
                      <a:miter lim="400000"/>
                    </a:lnB>
                  </a:tcPr>
                </a:tc>
                <a:tc>
                  <a:txBody>
                    <a:bodyPr/>
                    <a:lstStyle/>
                    <a:p>
                      <a:pPr>
                        <a:spcBef>
                          <a:spcPts val="4200"/>
                        </a:spcBef>
                        <a:defRPr sz="1800"/>
                      </a:pPr>
                      <a:r>
                        <a:rPr sz="2400">
                          <a:latin typeface="Avenir Next Regular"/>
                          <a:ea typeface="Avenir Next Regular"/>
                          <a:cs typeface="Avenir Next Regular"/>
                          <a:sym typeface="Avenir Next Regular"/>
                        </a:rPr>
                        <a:t>Build</a:t>
                      </a:r>
                    </a:p>
                  </a:txBody>
                  <a:tcPr marL="50800" marR="50800" marT="50800" marB="50800" anchor="ctr" anchorCtr="0" horzOverflow="overflow">
                    <a:lnL w="12700">
                      <a:solidFill>
                        <a:srgbClr val="B8B8B8"/>
                      </a:solidFill>
                      <a:miter lim="400000"/>
                    </a:lnL>
                    <a:lnR w="0">
                      <a:miter lim="400000"/>
                    </a:lnR>
                    <a:lnT w="0">
                      <a:miter lim="400000"/>
                    </a:lnT>
                    <a:lnB w="12700">
                      <a:solidFill>
                        <a:srgbClr val="B8B8B8"/>
                      </a:solidFill>
                      <a:miter lim="400000"/>
                    </a:lnB>
                  </a:tcPr>
                </a:tc>
              </a:tr>
              <a:tr h="1543696">
                <a:tc>
                  <a:txBody>
                    <a:bodyPr/>
                    <a:lstStyle/>
                    <a:p>
                      <a:pPr defTabSz="792480">
                        <a:defRPr b="1" cap="all" sz="1800">
                          <a:latin typeface="Helvetica"/>
                          <a:ea typeface="Helvetica"/>
                          <a:cs typeface="Helvetica"/>
                          <a:sym typeface="Helvetica"/>
                        </a:defRPr>
                      </a:pPr>
                    </a:p>
                  </a:txBody>
                  <a:tcPr marL="50800" marR="50800" marT="50800" marB="50800" anchor="ctr" anchorCtr="0" horzOverflow="overflow">
                    <a:lnL w="0">
                      <a:miter lim="400000"/>
                    </a:lnL>
                    <a:lnR w="12700">
                      <a:solidFill>
                        <a:srgbClr val="B8B8B8"/>
                      </a:solidFill>
                      <a:miter lim="400000"/>
                    </a:lnR>
                    <a:lnT w="12700">
                      <a:solidFill>
                        <a:srgbClr val="B8B8B8"/>
                      </a:solidFill>
                      <a:miter lim="400000"/>
                    </a:lnT>
                    <a:lnB w="12700">
                      <a:solidFill>
                        <a:srgbClr val="B8B8B8"/>
                      </a:solidFill>
                      <a:miter lim="400000"/>
                    </a:lnB>
                  </a:tcPr>
                </a:tc>
                <a:tc gridSpan="2">
                  <a:txBody>
                    <a:bodyPr/>
                    <a:lstStyle/>
                    <a:p>
                      <a:pPr>
                        <a:defRPr sz="1800"/>
                      </a:pPr>
                      <a:r>
                        <a:rPr b="1">
                          <a:latin typeface="Marker Felt"/>
                          <a:ea typeface="Marker Felt"/>
                          <a:cs typeface="Marker Felt"/>
                          <a:sym typeface="Marker Felt"/>
                        </a:rPr>
                        <a:t>1. Educational marketing/content and resources</a:t>
                      </a:r>
                    </a:p>
                  </a:txBody>
                  <a:tcPr marL="50800" marR="50800" marT="50800" marB="50800" anchor="ctr" anchorCtr="0" horzOverflow="overflow">
                    <a:lnL w="12700">
                      <a:solidFill>
                        <a:srgbClr val="B8B8B8"/>
                      </a:solidFill>
                      <a:miter lim="400000"/>
                    </a:lnL>
                    <a:lnR w="12700">
                      <a:solidFill>
                        <a:srgbClr val="B8B8B8"/>
                      </a:solidFill>
                      <a:miter lim="400000"/>
                    </a:lnR>
                    <a:lnT w="12700">
                      <a:solidFill>
                        <a:srgbClr val="B8B8B8"/>
                      </a:solidFill>
                      <a:miter lim="400000"/>
                    </a:lnT>
                    <a:lnB w="12700">
                      <a:solidFill>
                        <a:srgbClr val="B8B8B8"/>
                      </a:solidFill>
                      <a:miter lim="400000"/>
                    </a:lnB>
                  </a:tcPr>
                </a:tc>
                <a:tc hMerge="1">
                  <a:tcPr/>
                </a:tc>
                <a:tc>
                  <a:txBody>
                    <a:bodyPr/>
                    <a:lstStyle/>
                    <a:p>
                      <a:pPr>
                        <a:defRPr sz="1800"/>
                      </a:pPr>
                      <a:r>
                        <a:rPr b="1">
                          <a:latin typeface="Marker Felt"/>
                          <a:ea typeface="Marker Felt"/>
                          <a:cs typeface="Marker Felt"/>
                          <a:sym typeface="Marker Felt"/>
                        </a:rPr>
                        <a:t>2. Pre Design  Research</a:t>
                      </a:r>
                    </a:p>
                  </a:txBody>
                  <a:tcPr marL="50800" marR="50800" marT="50800" marB="50800" anchor="ctr" anchorCtr="0" horzOverflow="overflow">
                    <a:lnL w="12700">
                      <a:solidFill>
                        <a:srgbClr val="B8B8B8"/>
                      </a:solidFill>
                      <a:miter lim="400000"/>
                    </a:lnL>
                    <a:lnR w="12700">
                      <a:solidFill>
                        <a:srgbClr val="B8B8B8"/>
                      </a:solidFill>
                      <a:miter lim="400000"/>
                    </a:lnR>
                    <a:lnT w="12700">
                      <a:solidFill>
                        <a:srgbClr val="B8B8B8"/>
                      </a:solidFill>
                      <a:miter lim="400000"/>
                    </a:lnT>
                    <a:lnB w="12700">
                      <a:solidFill>
                        <a:srgbClr val="B8B8B8"/>
                      </a:solidFill>
                      <a:miter lim="400000"/>
                    </a:lnB>
                  </a:tcPr>
                </a:tc>
                <a:tc>
                  <a:txBody>
                    <a:bodyPr/>
                    <a:lstStyle/>
                    <a:p>
                      <a:pPr defTabSz="914400">
                        <a:defRPr sz="1800"/>
                      </a:pPr>
                      <a:r>
                        <a:rPr b="1">
                          <a:latin typeface="Marker Felt"/>
                          <a:ea typeface="Marker Felt"/>
                          <a:cs typeface="Marker Felt"/>
                          <a:sym typeface="Marker Felt"/>
                        </a:rPr>
                        <a:t>3. Concept</a:t>
                      </a:r>
                    </a:p>
                  </a:txBody>
                  <a:tcPr marL="50800" marR="50800" marT="50800" marB="50800" anchor="ctr" anchorCtr="0" horzOverflow="overflow">
                    <a:lnL w="12700">
                      <a:solidFill>
                        <a:srgbClr val="B8B8B8"/>
                      </a:solidFill>
                      <a:miter lim="400000"/>
                    </a:lnL>
                    <a:lnR w="12700">
                      <a:solidFill>
                        <a:srgbClr val="B8B8B8"/>
                      </a:solidFill>
                      <a:miter lim="400000"/>
                    </a:lnR>
                    <a:lnT w="12700">
                      <a:solidFill>
                        <a:srgbClr val="B8B8B8"/>
                      </a:solidFill>
                      <a:miter lim="400000"/>
                    </a:lnT>
                    <a:lnB w="12700">
                      <a:solidFill>
                        <a:srgbClr val="B8B8B8"/>
                      </a:solidFill>
                      <a:miter lim="400000"/>
                    </a:lnB>
                  </a:tcPr>
                </a:tc>
                <a:tc>
                  <a:txBody>
                    <a:bodyPr/>
                    <a:lstStyle/>
                    <a:p>
                      <a:pPr defTabSz="914400">
                        <a:defRPr sz="1800"/>
                      </a:pPr>
                      <a:r>
                        <a:rPr b="1">
                          <a:latin typeface="Marker Felt"/>
                          <a:ea typeface="Marker Felt"/>
                          <a:cs typeface="Marker Felt"/>
                          <a:sym typeface="Marker Felt"/>
                        </a:rPr>
                        <a:t>4. Build</a:t>
                      </a:r>
                    </a:p>
                  </a:txBody>
                  <a:tcPr marL="50800" marR="50800" marT="50800" marB="50800" anchor="ctr" anchorCtr="0" horzOverflow="overflow">
                    <a:lnL w="12700">
                      <a:solidFill>
                        <a:srgbClr val="B8B8B8"/>
                      </a:solidFill>
                      <a:miter lim="400000"/>
                    </a:lnL>
                    <a:lnR w="0">
                      <a:miter lim="400000"/>
                    </a:lnR>
                    <a:lnT w="12700">
                      <a:solidFill>
                        <a:srgbClr val="B8B8B8"/>
                      </a:solidFill>
                      <a:miter lim="400000"/>
                    </a:lnT>
                    <a:lnB w="12700">
                      <a:solidFill>
                        <a:srgbClr val="B8B8B8"/>
                      </a:solidFill>
                      <a:miter lim="400000"/>
                    </a:lnB>
                  </a:tcPr>
                </a:tc>
              </a:tr>
              <a:tr h="1543696">
                <a:tc>
                  <a:txBody>
                    <a:bodyPr/>
                    <a:lstStyle/>
                    <a:p>
                      <a:pPr defTabSz="792480">
                        <a:defRPr b="1" cap="all" sz="1800">
                          <a:latin typeface="Helvetica"/>
                          <a:ea typeface="Helvetica"/>
                          <a:cs typeface="Helvetica"/>
                          <a:sym typeface="Helvetica"/>
                        </a:defRPr>
                      </a:pPr>
                    </a:p>
                  </a:txBody>
                  <a:tcPr marL="50800" marR="50800" marT="50800" marB="50800" anchor="ctr" anchorCtr="0" horzOverflow="overflow">
                    <a:lnL w="0">
                      <a:miter lim="400000"/>
                    </a:lnL>
                    <a:lnR w="12700">
                      <a:solidFill>
                        <a:srgbClr val="B8B8B8"/>
                      </a:solidFill>
                      <a:miter lim="400000"/>
                    </a:lnR>
                    <a:lnT w="12700">
                      <a:solidFill>
                        <a:srgbClr val="B8B8B8"/>
                      </a:solidFill>
                      <a:miter lim="400000"/>
                    </a:lnT>
                    <a:lnB w="0">
                      <a:miter lim="400000"/>
                    </a:lnB>
                  </a:tcPr>
                </a:tc>
                <a:tc gridSpan="2">
                  <a:txBody>
                    <a:bodyPr/>
                    <a:lstStyle/>
                    <a:p>
                      <a:pPr>
                        <a:defRPr b="1" sz="1800">
                          <a:latin typeface="Marker Felt"/>
                          <a:ea typeface="Marker Felt"/>
                          <a:cs typeface="Marker Felt"/>
                          <a:sym typeface="Marker Felt"/>
                        </a:defRPr>
                      </a:pPr>
                    </a:p>
                  </a:txBody>
                  <a:tcPr marL="50800" marR="50800" marT="50800" marB="50800" anchor="ctr" anchorCtr="0" horzOverflow="overflow">
                    <a:lnL w="12700">
                      <a:solidFill>
                        <a:srgbClr val="B8B8B8"/>
                      </a:solidFill>
                      <a:miter lim="400000"/>
                    </a:lnL>
                    <a:lnR w="12700">
                      <a:solidFill>
                        <a:srgbClr val="B8B8B8"/>
                      </a:solidFill>
                      <a:miter lim="400000"/>
                    </a:lnR>
                    <a:lnT w="12700">
                      <a:solidFill>
                        <a:srgbClr val="B8B8B8"/>
                      </a:solidFill>
                      <a:miter lim="400000"/>
                    </a:lnT>
                    <a:lnB w="0">
                      <a:miter lim="400000"/>
                    </a:lnB>
                  </a:tcPr>
                </a:tc>
                <a:tc hMerge="1">
                  <a:tcPr/>
                </a:tc>
                <a:tc>
                  <a:txBody>
                    <a:bodyPr/>
                    <a:lstStyle/>
                    <a:p>
                      <a:pPr>
                        <a:defRPr b="1" sz="1800">
                          <a:latin typeface="Marker Felt"/>
                          <a:ea typeface="Marker Felt"/>
                          <a:cs typeface="Marker Felt"/>
                          <a:sym typeface="Marker Felt"/>
                        </a:defRPr>
                      </a:pPr>
                    </a:p>
                  </a:txBody>
                  <a:tcPr marL="50800" marR="50800" marT="50800" marB="50800" anchor="ctr" anchorCtr="0" horzOverflow="overflow">
                    <a:lnL w="12700">
                      <a:solidFill>
                        <a:srgbClr val="B8B8B8"/>
                      </a:solidFill>
                      <a:miter lim="400000"/>
                    </a:lnL>
                    <a:lnR w="12700">
                      <a:solidFill>
                        <a:srgbClr val="B8B8B8"/>
                      </a:solidFill>
                      <a:miter lim="400000"/>
                    </a:lnR>
                    <a:lnT w="12700">
                      <a:solidFill>
                        <a:srgbClr val="B8B8B8"/>
                      </a:solidFill>
                      <a:miter lim="400000"/>
                    </a:lnT>
                    <a:lnB w="0">
                      <a:miter lim="400000"/>
                    </a:lnB>
                  </a:tcPr>
                </a:tc>
                <a:tc>
                  <a:txBody>
                    <a:bodyPr/>
                    <a:lstStyle/>
                    <a:p>
                      <a:pPr defTabSz="914400">
                        <a:defRPr b="1" sz="1800">
                          <a:latin typeface="Marker Felt"/>
                          <a:ea typeface="Marker Felt"/>
                          <a:cs typeface="Marker Felt"/>
                          <a:sym typeface="Marker Felt"/>
                        </a:defRPr>
                      </a:pPr>
                    </a:p>
                  </a:txBody>
                  <a:tcPr marL="50800" marR="50800" marT="50800" marB="50800" anchor="ctr" anchorCtr="0" horzOverflow="overflow">
                    <a:lnL w="12700">
                      <a:solidFill>
                        <a:srgbClr val="B8B8B8"/>
                      </a:solidFill>
                      <a:miter lim="400000"/>
                    </a:lnL>
                    <a:lnR w="12700">
                      <a:solidFill>
                        <a:srgbClr val="B8B8B8"/>
                      </a:solidFill>
                      <a:miter lim="400000"/>
                    </a:lnR>
                    <a:lnT w="12700">
                      <a:solidFill>
                        <a:srgbClr val="B8B8B8"/>
                      </a:solidFill>
                      <a:miter lim="400000"/>
                    </a:lnT>
                    <a:lnB w="0">
                      <a:miter lim="400000"/>
                    </a:lnB>
                  </a:tcPr>
                </a:tc>
                <a:tc>
                  <a:txBody>
                    <a:bodyPr/>
                    <a:lstStyle/>
                    <a:p>
                      <a:pPr defTabSz="914400">
                        <a:defRPr b="1" sz="1800">
                          <a:latin typeface="Marker Felt"/>
                          <a:ea typeface="Marker Felt"/>
                          <a:cs typeface="Marker Felt"/>
                          <a:sym typeface="Marker Felt"/>
                        </a:defRPr>
                      </a:pPr>
                    </a:p>
                  </a:txBody>
                  <a:tcPr marL="50800" marR="50800" marT="50800" marB="50800" anchor="ctr" anchorCtr="0" horzOverflow="overflow">
                    <a:lnL w="12700">
                      <a:solidFill>
                        <a:srgbClr val="B8B8B8"/>
                      </a:solidFill>
                      <a:miter lim="400000"/>
                    </a:lnL>
                    <a:lnR w="0">
                      <a:miter lim="400000"/>
                    </a:lnR>
                    <a:lnT w="12700">
                      <a:solidFill>
                        <a:srgbClr val="B8B8B8"/>
                      </a:solidFill>
                      <a:miter lim="400000"/>
                    </a:lnT>
                    <a:lnB w="0">
                      <a:miter lim="400000"/>
                    </a:lnB>
                  </a:tcPr>
                </a:tc>
              </a:tr>
            </a:tbl>
          </a:graphicData>
        </a:graphic>
      </p:graphicFrame>
      <p:sp>
        <p:nvSpPr>
          <p:cNvPr id="360" name="Rounded Rectangle"/>
          <p:cNvSpPr/>
          <p:nvPr/>
        </p:nvSpPr>
        <p:spPr>
          <a:xfrm>
            <a:off x="1027670" y="3209681"/>
            <a:ext cx="11534662" cy="4329865"/>
          </a:xfrm>
          <a:prstGeom prst="roundRect">
            <a:avLst>
              <a:gd name="adj" fmla="val 9829"/>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361" name="Which stage you will create incomparable value for?"/>
          <p:cNvSpPr txBox="1"/>
          <p:nvPr/>
        </p:nvSpPr>
        <p:spPr>
          <a:xfrm>
            <a:off x="1223976" y="8495634"/>
            <a:ext cx="6800896"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Regular"/>
                <a:ea typeface="Lato Regular"/>
                <a:cs typeface="Lato Regular"/>
                <a:sym typeface="Lato Regular"/>
              </a:defRPr>
            </a:lvl1pPr>
          </a:lstStyle>
          <a:p>
            <a:pPr/>
            <a:r>
              <a:t>Which stage you will create incomparable value for?</a:t>
            </a:r>
          </a:p>
        </p:txBody>
      </p:sp>
      <p:sp>
        <p:nvSpPr>
          <p:cNvPr id="362" name="Solution"/>
          <p:cNvSpPr txBox="1"/>
          <p:nvPr/>
        </p:nvSpPr>
        <p:spPr>
          <a:xfrm>
            <a:off x="1090832" y="4990225"/>
            <a:ext cx="151024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Solution</a:t>
            </a:r>
          </a:p>
        </p:txBody>
      </p:sp>
      <p:sp>
        <p:nvSpPr>
          <p:cNvPr id="363" name="Rounded Rectangle"/>
          <p:cNvSpPr/>
          <p:nvPr/>
        </p:nvSpPr>
        <p:spPr>
          <a:xfrm>
            <a:off x="8163190" y="7751634"/>
            <a:ext cx="3892653" cy="1767777"/>
          </a:xfrm>
          <a:prstGeom prst="roundRect">
            <a:avLst>
              <a:gd name="adj" fmla="val 9829"/>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364" name="Problem solving information…"/>
          <p:cNvSpPr txBox="1"/>
          <p:nvPr/>
        </p:nvSpPr>
        <p:spPr>
          <a:xfrm>
            <a:off x="3645646" y="6006110"/>
            <a:ext cx="2291589" cy="147891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i="1" spc="-70" sz="1400" u="sng">
                <a:solidFill>
                  <a:srgbClr val="5E5E5E"/>
                </a:solidFill>
                <a:latin typeface="Avenir Next Regular"/>
                <a:ea typeface="Avenir Next Regular"/>
                <a:cs typeface="Avenir Next Regular"/>
                <a:sym typeface="Avenir Next Regular"/>
              </a:defRPr>
            </a:pPr>
            <a:r>
              <a:t>Problem solving information</a:t>
            </a:r>
          </a:p>
          <a:p>
            <a:pPr algn="l">
              <a:lnSpc>
                <a:spcPct val="80000"/>
              </a:lnSpc>
              <a:defRPr b="0" i="1" spc="-70" sz="1400">
                <a:solidFill>
                  <a:srgbClr val="5E5E5E"/>
                </a:solidFill>
                <a:latin typeface="Avenir Next Regular"/>
                <a:ea typeface="Avenir Next Regular"/>
                <a:cs typeface="Avenir Next Regular"/>
                <a:sym typeface="Avenir Next Regular"/>
              </a:defRPr>
            </a:pPr>
            <a:r>
              <a:t>Cost ranges</a:t>
            </a:r>
            <a:br/>
            <a:r>
              <a:t>Legal restrictions</a:t>
            </a:r>
          </a:p>
          <a:p>
            <a:pPr algn="l">
              <a:lnSpc>
                <a:spcPct val="80000"/>
              </a:lnSpc>
              <a:defRPr b="0" i="1" spc="-70" sz="1400">
                <a:solidFill>
                  <a:srgbClr val="5E5E5E"/>
                </a:solidFill>
                <a:latin typeface="Avenir Next Regular"/>
                <a:ea typeface="Avenir Next Regular"/>
                <a:cs typeface="Avenir Next Regular"/>
                <a:sym typeface="Avenir Next Regular"/>
              </a:defRPr>
            </a:pPr>
            <a:r>
              <a:t>Physical restrictions</a:t>
            </a:r>
          </a:p>
          <a:p>
            <a:pPr algn="l">
              <a:lnSpc>
                <a:spcPct val="80000"/>
              </a:lnSpc>
              <a:defRPr b="0" i="1" spc="-70" sz="1400">
                <a:solidFill>
                  <a:srgbClr val="5E5E5E"/>
                </a:solidFill>
                <a:latin typeface="Avenir Next Regular"/>
                <a:ea typeface="Avenir Next Regular"/>
                <a:cs typeface="Avenir Next Regular"/>
                <a:sym typeface="Avenir Next Regular"/>
              </a:defRPr>
            </a:pPr>
            <a:r>
              <a:t>Process</a:t>
            </a:r>
          </a:p>
          <a:p>
            <a:pPr algn="l">
              <a:lnSpc>
                <a:spcPct val="80000"/>
              </a:lnSpc>
              <a:defRPr b="0" i="1" spc="-70" sz="1400">
                <a:solidFill>
                  <a:srgbClr val="5E5E5E"/>
                </a:solidFill>
                <a:latin typeface="Avenir Next Regular"/>
                <a:ea typeface="Avenir Next Regular"/>
                <a:cs typeface="Avenir Next Regular"/>
                <a:sym typeface="Avenir Next Regular"/>
              </a:defRPr>
            </a:pPr>
            <a:r>
              <a:t>Experts</a:t>
            </a:r>
          </a:p>
          <a:p>
            <a:pPr algn="l">
              <a:lnSpc>
                <a:spcPct val="80000"/>
              </a:lnSpc>
              <a:defRPr b="0" i="1" spc="-70" sz="1400">
                <a:solidFill>
                  <a:srgbClr val="5E5E5E"/>
                </a:solidFill>
                <a:latin typeface="Avenir Next Regular"/>
                <a:ea typeface="Avenir Next Regular"/>
                <a:cs typeface="Avenir Next Regular"/>
                <a:sym typeface="Avenir Next Regular"/>
              </a:defRPr>
            </a:pPr>
            <a:r>
              <a:t>Generic advice</a:t>
            </a:r>
          </a:p>
        </p:txBody>
      </p:sp>
      <p:sp>
        <p:nvSpPr>
          <p:cNvPr id="365" name="Consulting exercises…"/>
          <p:cNvSpPr txBox="1"/>
          <p:nvPr/>
        </p:nvSpPr>
        <p:spPr>
          <a:xfrm>
            <a:off x="6687048" y="5976900"/>
            <a:ext cx="1703348" cy="153733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p>
            <a:pPr algn="l">
              <a:lnSpc>
                <a:spcPct val="80000"/>
              </a:lnSpc>
              <a:defRPr i="1" spc="-50" sz="1000" u="sng">
                <a:solidFill>
                  <a:srgbClr val="5E5E5E"/>
                </a:solidFill>
                <a:latin typeface="Avenir Next Regular"/>
                <a:ea typeface="Avenir Next Regular"/>
                <a:cs typeface="Avenir Next Regular"/>
                <a:sym typeface="Avenir Next Regular"/>
              </a:defRPr>
            </a:pPr>
            <a:r>
              <a:t>Consulting exercises</a:t>
            </a:r>
          </a:p>
          <a:p>
            <a:pPr algn="l">
              <a:lnSpc>
                <a:spcPct val="80000"/>
              </a:lnSpc>
              <a:defRPr b="0" i="1" spc="-50" sz="1000">
                <a:solidFill>
                  <a:srgbClr val="5E5E5E"/>
                </a:solidFill>
                <a:latin typeface="Avenir Next Regular"/>
                <a:ea typeface="Avenir Next Regular"/>
                <a:cs typeface="Avenir Next Regular"/>
                <a:sym typeface="Avenir Next Regular"/>
              </a:defRPr>
            </a:pPr>
            <a:r>
              <a:t>Feasibility study</a:t>
            </a:r>
          </a:p>
          <a:p>
            <a:pPr algn="l">
              <a:lnSpc>
                <a:spcPct val="80000"/>
              </a:lnSpc>
              <a:defRPr b="0" i="1" spc="-50" sz="1000">
                <a:solidFill>
                  <a:srgbClr val="5E5E5E"/>
                </a:solidFill>
                <a:latin typeface="Avenir Next Regular"/>
                <a:ea typeface="Avenir Next Regular"/>
                <a:cs typeface="Avenir Next Regular"/>
                <a:sym typeface="Avenir Next Regular"/>
              </a:defRPr>
            </a:pPr>
            <a:r>
              <a:t>Needs and options review</a:t>
            </a:r>
          </a:p>
          <a:p>
            <a:pPr algn="l">
              <a:lnSpc>
                <a:spcPct val="80000"/>
              </a:lnSpc>
              <a:defRPr b="0" i="1" spc="-50" sz="1000">
                <a:solidFill>
                  <a:srgbClr val="5E5E5E"/>
                </a:solidFill>
                <a:latin typeface="Avenir Next Regular"/>
                <a:ea typeface="Avenir Next Regular"/>
                <a:cs typeface="Avenir Next Regular"/>
                <a:sym typeface="Avenir Next Regular"/>
              </a:defRPr>
            </a:pPr>
            <a:r>
              <a:t>Design diagnosis</a:t>
            </a:r>
          </a:p>
          <a:p>
            <a:pPr algn="l">
              <a:lnSpc>
                <a:spcPct val="80000"/>
              </a:lnSpc>
              <a:defRPr b="0" i="1" spc="-50" sz="1000">
                <a:solidFill>
                  <a:srgbClr val="5E5E5E"/>
                </a:solidFill>
                <a:latin typeface="Avenir Next Regular"/>
                <a:ea typeface="Avenir Next Regular"/>
                <a:cs typeface="Avenir Next Regular"/>
                <a:sym typeface="Avenir Next Regular"/>
              </a:defRPr>
            </a:pPr>
            <a:r>
              <a:t>Site review</a:t>
            </a:r>
          </a:p>
          <a:p>
            <a:pPr algn="l">
              <a:lnSpc>
                <a:spcPct val="80000"/>
              </a:lnSpc>
              <a:defRPr b="0" i="1" spc="-50" sz="1000">
                <a:solidFill>
                  <a:srgbClr val="5E5E5E"/>
                </a:solidFill>
                <a:latin typeface="Avenir Next Regular"/>
                <a:ea typeface="Avenir Next Regular"/>
                <a:cs typeface="Avenir Next Regular"/>
                <a:sym typeface="Avenir Next Regular"/>
              </a:defRPr>
            </a:pPr>
            <a:r>
              <a:t>ROI roadmap</a:t>
            </a:r>
          </a:p>
          <a:p>
            <a:pPr algn="l">
              <a:lnSpc>
                <a:spcPct val="80000"/>
              </a:lnSpc>
              <a:defRPr b="0" i="1" spc="-50" sz="1000">
                <a:solidFill>
                  <a:srgbClr val="5E5E5E"/>
                </a:solidFill>
                <a:latin typeface="Avenir Next Regular"/>
                <a:ea typeface="Avenir Next Regular"/>
                <a:cs typeface="Avenir Next Regular"/>
                <a:sym typeface="Avenir Next Regular"/>
              </a:defRPr>
            </a:pPr>
            <a:r>
              <a:t>Right track roadmap</a:t>
            </a:r>
          </a:p>
          <a:p>
            <a:pPr algn="l">
              <a:lnSpc>
                <a:spcPct val="80000"/>
              </a:lnSpc>
              <a:defRPr b="0" i="1" spc="-50" sz="1000">
                <a:solidFill>
                  <a:srgbClr val="5E5E5E"/>
                </a:solidFill>
                <a:latin typeface="Avenir Next Regular"/>
                <a:ea typeface="Avenir Next Regular"/>
                <a:cs typeface="Avenir Next Regular"/>
                <a:sym typeface="Avenir Next Regular"/>
              </a:defRPr>
            </a:pPr>
            <a:r>
              <a:t>Storyboard workshop</a:t>
            </a:r>
          </a:p>
          <a:p>
            <a:pPr algn="l">
              <a:lnSpc>
                <a:spcPct val="80000"/>
              </a:lnSpc>
              <a:defRPr b="0" i="1" spc="-50" sz="1000">
                <a:solidFill>
                  <a:srgbClr val="5E5E5E"/>
                </a:solidFill>
                <a:latin typeface="Avenir Next Regular"/>
                <a:ea typeface="Avenir Next Regular"/>
                <a:cs typeface="Avenir Next Regular"/>
                <a:sym typeface="Avenir Next Regular"/>
              </a:defRPr>
            </a:pPr>
            <a:r>
              <a:t>WalkThe Site</a:t>
            </a:r>
          </a:p>
          <a:p>
            <a:pPr algn="l">
              <a:lnSpc>
                <a:spcPct val="80000"/>
              </a:lnSpc>
              <a:defRPr b="0" i="1" spc="-50" sz="1000">
                <a:solidFill>
                  <a:srgbClr val="5E5E5E"/>
                </a:solidFill>
                <a:latin typeface="Avenir Next Regular"/>
                <a:ea typeface="Avenir Next Regular"/>
                <a:cs typeface="Avenir Next Regular"/>
                <a:sym typeface="Avenir Next Regular"/>
              </a:defRPr>
            </a:pPr>
            <a:r>
              <a:t>Possibilities review</a:t>
            </a:r>
          </a:p>
        </p:txBody>
      </p:sp>
      <p:sp>
        <p:nvSpPr>
          <p:cNvPr id="366" name="Standard design contract"/>
          <p:cNvSpPr txBox="1"/>
          <p:nvPr/>
        </p:nvSpPr>
        <p:spPr>
          <a:xfrm>
            <a:off x="8839289" y="6488710"/>
            <a:ext cx="1510249" cy="51371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i="1" spc="-70" sz="1400">
                <a:solidFill>
                  <a:srgbClr val="5E5E5E"/>
                </a:solidFill>
                <a:latin typeface="Avenir Next Regular"/>
                <a:ea typeface="Avenir Next Regular"/>
                <a:cs typeface="Avenir Next Regular"/>
                <a:sym typeface="Avenir Next Regular"/>
              </a:defRPr>
            </a:lvl1pPr>
          </a:lstStyle>
          <a:p>
            <a:pPr/>
            <a:r>
              <a:t>Standard design contract</a:t>
            </a:r>
          </a:p>
        </p:txBody>
      </p:sp>
      <p:sp>
        <p:nvSpPr>
          <p:cNvPr id="367" name="Special project"/>
          <p:cNvSpPr txBox="1"/>
          <p:nvPr/>
        </p:nvSpPr>
        <p:spPr>
          <a:xfrm>
            <a:off x="10798431" y="6585230"/>
            <a:ext cx="1510249" cy="3206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nSpc>
                <a:spcPct val="80000"/>
              </a:lnSpc>
              <a:defRPr i="1" spc="-70" sz="1400">
                <a:solidFill>
                  <a:srgbClr val="5E5E5E"/>
                </a:solidFill>
                <a:latin typeface="Avenir Next Regular"/>
                <a:ea typeface="Avenir Next Regular"/>
                <a:cs typeface="Avenir Next Regular"/>
                <a:sym typeface="Avenir Next Regular"/>
              </a:defRPr>
            </a:lvl1pPr>
          </a:lstStyle>
          <a:p>
            <a:pPr/>
            <a:r>
              <a:t>Special project</a:t>
            </a:r>
          </a:p>
        </p:txBody>
      </p:sp>
      <p:sp>
        <p:nvSpPr>
          <p:cNvPr id="368" name="Product"/>
          <p:cNvSpPr txBox="1"/>
          <p:nvPr/>
        </p:nvSpPr>
        <p:spPr>
          <a:xfrm>
            <a:off x="1090832" y="6515380"/>
            <a:ext cx="1510249"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Product </a:t>
            </a:r>
          </a:p>
        </p:txBody>
      </p:sp>
      <p:sp>
        <p:nvSpPr>
          <p:cNvPr id="369" name="Virtually no competition"/>
          <p:cNvSpPr txBox="1"/>
          <p:nvPr/>
        </p:nvSpPr>
        <p:spPr>
          <a:xfrm>
            <a:off x="3478629" y="4614501"/>
            <a:ext cx="2291589"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0" i="1" sz="1600">
                <a:solidFill>
                  <a:schemeClr val="accent5">
                    <a:hueOff val="-82419"/>
                    <a:satOff val="-9513"/>
                    <a:lumOff val="-16343"/>
                  </a:schemeClr>
                </a:solidFill>
                <a:latin typeface="Avenir Next Regular"/>
                <a:ea typeface="Avenir Next Regular"/>
                <a:cs typeface="Avenir Next Regular"/>
                <a:sym typeface="Avenir Next Regular"/>
              </a:defRPr>
            </a:lvl1pPr>
          </a:lstStyle>
          <a:p>
            <a:pPr/>
            <a:r>
              <a:t>Virtually no competition</a:t>
            </a:r>
          </a:p>
        </p:txBody>
      </p:sp>
      <p:sp>
        <p:nvSpPr>
          <p:cNvPr id="370" name="A little competition"/>
          <p:cNvSpPr txBox="1"/>
          <p:nvPr/>
        </p:nvSpPr>
        <p:spPr>
          <a:xfrm>
            <a:off x="6536213" y="4474801"/>
            <a:ext cx="2005018" cy="38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0" i="1" sz="1600">
                <a:solidFill>
                  <a:schemeClr val="accent5">
                    <a:hueOff val="-82419"/>
                    <a:satOff val="-9513"/>
                    <a:lumOff val="-16343"/>
                  </a:schemeClr>
                </a:solidFill>
                <a:latin typeface="Avenir Next Regular"/>
                <a:ea typeface="Avenir Next Regular"/>
                <a:cs typeface="Avenir Next Regular"/>
                <a:sym typeface="Avenir Next Regular"/>
              </a:defRPr>
            </a:lvl1pPr>
          </a:lstStyle>
          <a:p>
            <a:pPr/>
            <a:r>
              <a:t>A little competition</a:t>
            </a:r>
          </a:p>
        </p:txBody>
      </p:sp>
      <p:sp>
        <p:nvSpPr>
          <p:cNvPr id="371" name="Lots of competition"/>
          <p:cNvSpPr txBox="1"/>
          <p:nvPr/>
        </p:nvSpPr>
        <p:spPr>
          <a:xfrm>
            <a:off x="8751818" y="4474801"/>
            <a:ext cx="1703348" cy="660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0" i="1" sz="1600">
                <a:solidFill>
                  <a:schemeClr val="accent5">
                    <a:hueOff val="-82419"/>
                    <a:satOff val="-9513"/>
                    <a:lumOff val="-16343"/>
                  </a:schemeClr>
                </a:solidFill>
                <a:latin typeface="Avenir Next Regular"/>
                <a:ea typeface="Avenir Next Regular"/>
                <a:cs typeface="Avenir Next Regular"/>
                <a:sym typeface="Avenir Next Regular"/>
              </a:defRPr>
            </a:lvl1pPr>
          </a:lstStyle>
          <a:p>
            <a:pPr/>
            <a:r>
              <a:t>Lots of competition</a:t>
            </a:r>
          </a:p>
        </p:txBody>
      </p:sp>
      <p:sp>
        <p:nvSpPr>
          <p:cNvPr id="372" name="6"/>
          <p:cNvSpPr txBox="1"/>
          <p:nvPr/>
        </p:nvSpPr>
        <p:spPr>
          <a:xfrm>
            <a:off x="12253572" y="9097601"/>
            <a:ext cx="283770"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6</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4" name="Rectangle"/>
          <p:cNvSpPr/>
          <p:nvPr>
            <p:ph type="body" idx="22"/>
          </p:nvPr>
        </p:nvSpPr>
        <p:spPr>
          <a:xfrm>
            <a:off x="-76942" y="8466"/>
            <a:ext cx="13158685" cy="1875303"/>
          </a:xfrm>
          <a:prstGeom prst="rect">
            <a:avLst/>
          </a:prstGeom>
        </p:spPr>
        <p:txBody>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375" name="Step 3 ONE PROBLEM"/>
          <p:cNvSpPr txBox="1"/>
          <p:nvPr>
            <p:ph type="body" idx="23"/>
          </p:nvPr>
        </p:nvSpPr>
        <p:spPr>
          <a:xfrm>
            <a:off x="3356076" y="586938"/>
            <a:ext cx="6292648" cy="718360"/>
          </a:xfrm>
          <a:prstGeom prst="rect">
            <a:avLst/>
          </a:prstGeom>
        </p:spPr>
        <p:txBody>
          <a:bodyPr/>
          <a:lstStyle>
            <a:lvl1pPr marL="0" indent="0" algn="ctr" defTabSz="792480">
              <a:spcBef>
                <a:spcPts val="0"/>
              </a:spcBef>
              <a:buSzTx/>
              <a:buNone/>
              <a:defRPr b="1" cap="all" sz="4400">
                <a:solidFill>
                  <a:srgbClr val="FFFFFF"/>
                </a:solidFill>
              </a:defRPr>
            </a:lvl1pPr>
          </a:lstStyle>
          <a:p>
            <a:pPr>
              <a:defRPr b="0">
                <a:latin typeface="Helvetica Neue Thin"/>
                <a:ea typeface="Helvetica Neue Thin"/>
                <a:cs typeface="Helvetica Neue Thin"/>
                <a:sym typeface="Helvetica Neue Thin"/>
              </a:defRPr>
            </a:pPr>
            <a:r>
              <a:rPr b="1">
                <a:latin typeface="Helvetica Neue"/>
                <a:ea typeface="Helvetica Neue"/>
                <a:cs typeface="Helvetica Neue"/>
                <a:sym typeface="Helvetica Neue"/>
              </a:rPr>
              <a:t>Step 3 ONE PROBLEM</a:t>
            </a:r>
          </a:p>
        </p:txBody>
      </p:sp>
      <p:pic>
        <p:nvPicPr>
          <p:cNvPr id="376" name="2023-04-20_12-21-30.png" descr="2023-04-20_12-21-30.png"/>
          <p:cNvPicPr>
            <a:picLocks noChangeAspect="1"/>
          </p:cNvPicPr>
          <p:nvPr/>
        </p:nvPicPr>
        <p:blipFill>
          <a:blip r:embed="rId2">
            <a:extLst/>
          </a:blip>
          <a:stretch>
            <a:fillRect/>
          </a:stretch>
        </p:blipFill>
        <p:spPr>
          <a:xfrm>
            <a:off x="11146409" y="49815"/>
            <a:ext cx="1806889" cy="1792605"/>
          </a:xfrm>
          <a:prstGeom prst="rect">
            <a:avLst/>
          </a:prstGeom>
          <a:ln w="12700">
            <a:miter lim="400000"/>
          </a:ln>
        </p:spPr>
      </p:pic>
      <p:sp>
        <p:nvSpPr>
          <p:cNvPr id="377" name="Biggest problems/questions being asked at this phase"/>
          <p:cNvSpPr txBox="1"/>
          <p:nvPr/>
        </p:nvSpPr>
        <p:spPr>
          <a:xfrm>
            <a:off x="4830753" y="2354820"/>
            <a:ext cx="6627254"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Biggest problems/questions being asked at this phase</a:t>
            </a:r>
          </a:p>
        </p:txBody>
      </p:sp>
      <p:sp>
        <p:nvSpPr>
          <p:cNvPr id="378" name="Rounded Rectangle"/>
          <p:cNvSpPr/>
          <p:nvPr/>
        </p:nvSpPr>
        <p:spPr>
          <a:xfrm>
            <a:off x="506250" y="2201824"/>
            <a:ext cx="11992300" cy="7298383"/>
          </a:xfrm>
          <a:prstGeom prst="roundRect">
            <a:avLst>
              <a:gd name="adj" fmla="val 6063"/>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379" name="Line"/>
          <p:cNvSpPr/>
          <p:nvPr/>
        </p:nvSpPr>
        <p:spPr>
          <a:xfrm>
            <a:off x="722031" y="5851015"/>
            <a:ext cx="11560738" cy="1"/>
          </a:xfrm>
          <a:prstGeom prst="line">
            <a:avLst/>
          </a:prstGeom>
          <a:ln w="25400">
            <a:solidFill>
              <a:srgbClr val="000000"/>
            </a:solidFill>
            <a:miter lim="400000"/>
          </a:ln>
        </p:spPr>
        <p:txBody>
          <a:bodyPr lIns="50800" tIns="50800" rIns="50800" bIns="50800" anchor="ctr"/>
          <a:lstStyle/>
          <a:p>
            <a:pPr/>
          </a:p>
        </p:txBody>
      </p:sp>
      <p:sp>
        <p:nvSpPr>
          <p:cNvPr id="380" name="Line"/>
          <p:cNvSpPr/>
          <p:nvPr/>
        </p:nvSpPr>
        <p:spPr>
          <a:xfrm>
            <a:off x="722031" y="7586742"/>
            <a:ext cx="11560738" cy="1"/>
          </a:xfrm>
          <a:prstGeom prst="line">
            <a:avLst/>
          </a:prstGeom>
          <a:ln w="25400">
            <a:solidFill>
              <a:srgbClr val="000000"/>
            </a:solidFill>
            <a:miter lim="400000"/>
          </a:ln>
        </p:spPr>
        <p:txBody>
          <a:bodyPr lIns="50800" tIns="50800" rIns="50800" bIns="50800" anchor="ctr"/>
          <a:lstStyle/>
          <a:p>
            <a:pPr/>
          </a:p>
        </p:txBody>
      </p:sp>
      <p:sp>
        <p:nvSpPr>
          <p:cNvPr id="381" name="Line"/>
          <p:cNvSpPr/>
          <p:nvPr/>
        </p:nvSpPr>
        <p:spPr>
          <a:xfrm>
            <a:off x="609435" y="4069534"/>
            <a:ext cx="11560739" cy="1"/>
          </a:xfrm>
          <a:prstGeom prst="line">
            <a:avLst/>
          </a:prstGeom>
          <a:ln w="25400">
            <a:solidFill>
              <a:srgbClr val="000000"/>
            </a:solidFill>
            <a:miter lim="400000"/>
          </a:ln>
        </p:spPr>
        <p:txBody>
          <a:bodyPr lIns="50800" tIns="50800" rIns="50800" bIns="50800" anchor="ctr"/>
          <a:lstStyle/>
          <a:p>
            <a:pPr/>
          </a:p>
        </p:txBody>
      </p:sp>
      <p:sp>
        <p:nvSpPr>
          <p:cNvPr id="382" name="Biggest problems/questions being asked at this phase"/>
          <p:cNvSpPr txBox="1"/>
          <p:nvPr/>
        </p:nvSpPr>
        <p:spPr>
          <a:xfrm>
            <a:off x="4830753" y="4246135"/>
            <a:ext cx="6627254"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Biggest problems/questions being asked at this phase</a:t>
            </a:r>
          </a:p>
        </p:txBody>
      </p:sp>
      <p:sp>
        <p:nvSpPr>
          <p:cNvPr id="383" name="Biggest problems/questions being asked at this phase"/>
          <p:cNvSpPr txBox="1"/>
          <p:nvPr/>
        </p:nvSpPr>
        <p:spPr>
          <a:xfrm>
            <a:off x="4830753" y="5966373"/>
            <a:ext cx="6627254"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Biggest problems/questions being asked at this phase</a:t>
            </a:r>
          </a:p>
        </p:txBody>
      </p:sp>
      <p:sp>
        <p:nvSpPr>
          <p:cNvPr id="384" name="Biggest problems/questions being asked at this phase"/>
          <p:cNvSpPr txBox="1"/>
          <p:nvPr/>
        </p:nvSpPr>
        <p:spPr>
          <a:xfrm>
            <a:off x="4662447" y="7686611"/>
            <a:ext cx="6627255"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Biggest problems/questions being asked at this phase</a:t>
            </a:r>
          </a:p>
        </p:txBody>
      </p:sp>
      <p:sp>
        <p:nvSpPr>
          <p:cNvPr id="385" name="Idea gathering"/>
          <p:cNvSpPr txBox="1"/>
          <p:nvPr/>
        </p:nvSpPr>
        <p:spPr>
          <a:xfrm>
            <a:off x="816079" y="2308535"/>
            <a:ext cx="2155852"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spcBef>
                <a:spcPts val="4200"/>
              </a:spcBef>
              <a:defRPr b="0">
                <a:latin typeface="Avenir Next Regular"/>
                <a:ea typeface="Avenir Next Regular"/>
                <a:cs typeface="Avenir Next Regular"/>
                <a:sym typeface="Avenir Next Regular"/>
              </a:defRPr>
            </a:lvl1pPr>
          </a:lstStyle>
          <a:p>
            <a:pPr/>
            <a:r>
              <a:t>Idea gathering</a:t>
            </a:r>
          </a:p>
        </p:txBody>
      </p:sp>
      <p:sp>
        <p:nvSpPr>
          <p:cNvPr id="386" name="Evaluating by self"/>
          <p:cNvSpPr txBox="1"/>
          <p:nvPr/>
        </p:nvSpPr>
        <p:spPr>
          <a:xfrm>
            <a:off x="809470" y="4179319"/>
            <a:ext cx="2530450"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spcBef>
                <a:spcPts val="4200"/>
              </a:spcBef>
              <a:defRPr b="0">
                <a:latin typeface="Avenir Next Regular"/>
                <a:ea typeface="Avenir Next Regular"/>
                <a:cs typeface="Avenir Next Regular"/>
                <a:sym typeface="Avenir Next Regular"/>
              </a:defRPr>
            </a:lvl1pPr>
          </a:lstStyle>
          <a:p>
            <a:pPr/>
            <a:r>
              <a:t>Evaluating by self</a:t>
            </a:r>
          </a:p>
        </p:txBody>
      </p:sp>
      <p:sp>
        <p:nvSpPr>
          <p:cNvPr id="387" name="Evaluating by pro"/>
          <p:cNvSpPr txBox="1"/>
          <p:nvPr/>
        </p:nvSpPr>
        <p:spPr>
          <a:xfrm>
            <a:off x="805660" y="6050103"/>
            <a:ext cx="2538070"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spcBef>
                <a:spcPts val="4200"/>
              </a:spcBef>
              <a:defRPr b="0">
                <a:latin typeface="Avenir Next Regular"/>
                <a:ea typeface="Avenir Next Regular"/>
                <a:cs typeface="Avenir Next Regular"/>
                <a:sym typeface="Avenir Next Regular"/>
              </a:defRPr>
            </a:lvl1pPr>
          </a:lstStyle>
          <a:p>
            <a:pPr/>
            <a:r>
              <a:t>Evaluating by pro</a:t>
            </a:r>
          </a:p>
        </p:txBody>
      </p:sp>
      <p:sp>
        <p:nvSpPr>
          <p:cNvPr id="388" name="Design"/>
          <p:cNvSpPr txBox="1"/>
          <p:nvPr/>
        </p:nvSpPr>
        <p:spPr>
          <a:xfrm>
            <a:off x="875733" y="7619796"/>
            <a:ext cx="1100634"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spcBef>
                <a:spcPts val="4200"/>
              </a:spcBef>
              <a:defRPr b="0">
                <a:latin typeface="Avenir Next Regular"/>
                <a:ea typeface="Avenir Next Regular"/>
                <a:cs typeface="Avenir Next Regular"/>
                <a:sym typeface="Avenir Next Regular"/>
              </a:defRPr>
            </a:lvl1pPr>
          </a:lstStyle>
          <a:p>
            <a:pPr/>
            <a:r>
              <a:t>Design</a:t>
            </a:r>
          </a:p>
        </p:txBody>
      </p:sp>
      <p:sp>
        <p:nvSpPr>
          <p:cNvPr id="389" name="7"/>
          <p:cNvSpPr txBox="1"/>
          <p:nvPr/>
        </p:nvSpPr>
        <p:spPr>
          <a:xfrm>
            <a:off x="12487853" y="8917385"/>
            <a:ext cx="283770"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7</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1" name="Rectangle"/>
          <p:cNvSpPr/>
          <p:nvPr>
            <p:ph type="body" idx="22"/>
          </p:nvPr>
        </p:nvSpPr>
        <p:spPr>
          <a:xfrm>
            <a:off x="-76942" y="8466"/>
            <a:ext cx="13158685" cy="1875303"/>
          </a:xfrm>
          <a:prstGeom prst="rect">
            <a:avLst/>
          </a:prstGeom>
        </p:spPr>
        <p:txBody>
          <a:bodyPr/>
          <a:lstStyle/>
          <a:p>
            <a:pPr marL="0" indent="0" algn="ctr" defTabSz="792480">
              <a:spcBef>
                <a:spcPts val="0"/>
              </a:spcBef>
              <a:buSzTx/>
              <a:buNone/>
              <a:defRPr sz="4400">
                <a:solidFill>
                  <a:srgbClr val="FFFFFF"/>
                </a:solidFill>
                <a:latin typeface="Helvetica Neue Thin"/>
                <a:ea typeface="Helvetica Neue Thin"/>
                <a:cs typeface="Helvetica Neue Thin"/>
                <a:sym typeface="Helvetica Neue Thin"/>
              </a:defRPr>
            </a:pPr>
          </a:p>
        </p:txBody>
      </p:sp>
      <p:sp>
        <p:nvSpPr>
          <p:cNvPr id="392" name="Step 4 your producT"/>
          <p:cNvSpPr txBox="1"/>
          <p:nvPr>
            <p:ph type="body" idx="23"/>
          </p:nvPr>
        </p:nvSpPr>
        <p:spPr>
          <a:xfrm>
            <a:off x="3076397" y="586938"/>
            <a:ext cx="6852006" cy="718360"/>
          </a:xfrm>
          <a:prstGeom prst="rect">
            <a:avLst/>
          </a:prstGeom>
        </p:spPr>
        <p:txBody>
          <a:bodyPr/>
          <a:lstStyle/>
          <a:p>
            <a:pPr marL="0" indent="0" algn="ctr" defTabSz="792480">
              <a:spcBef>
                <a:spcPts val="0"/>
              </a:spcBef>
              <a:buSzTx/>
              <a:buNone/>
              <a:defRPr cap="all" sz="4400">
                <a:solidFill>
                  <a:srgbClr val="FFFFFF"/>
                </a:solidFill>
                <a:latin typeface="Helvetica Neue Thin"/>
                <a:ea typeface="Helvetica Neue Thin"/>
                <a:cs typeface="Helvetica Neue Thin"/>
                <a:sym typeface="Helvetica Neue Thin"/>
              </a:defRPr>
            </a:pPr>
            <a:r>
              <a:t> </a:t>
            </a:r>
            <a:r>
              <a:rPr b="1">
                <a:latin typeface="Helvetica Neue"/>
                <a:ea typeface="Helvetica Neue"/>
                <a:cs typeface="Helvetica Neue"/>
                <a:sym typeface="Helvetica Neue"/>
              </a:rPr>
              <a:t>Step 4 your producT</a:t>
            </a:r>
          </a:p>
        </p:txBody>
      </p:sp>
      <p:pic>
        <p:nvPicPr>
          <p:cNvPr id="393" name="2023-04-20_12-21-30.png" descr="2023-04-20_12-21-30.png"/>
          <p:cNvPicPr>
            <a:picLocks noChangeAspect="1"/>
          </p:cNvPicPr>
          <p:nvPr/>
        </p:nvPicPr>
        <p:blipFill>
          <a:blip r:embed="rId2">
            <a:extLst/>
          </a:blip>
          <a:stretch>
            <a:fillRect/>
          </a:stretch>
        </p:blipFill>
        <p:spPr>
          <a:xfrm>
            <a:off x="11146409" y="49815"/>
            <a:ext cx="1806889" cy="1792605"/>
          </a:xfrm>
          <a:prstGeom prst="rect">
            <a:avLst/>
          </a:prstGeom>
          <a:ln w="12700">
            <a:miter lim="400000"/>
          </a:ln>
        </p:spPr>
      </p:pic>
      <p:sp>
        <p:nvSpPr>
          <p:cNvPr id="394" name="Line"/>
          <p:cNvSpPr/>
          <p:nvPr/>
        </p:nvSpPr>
        <p:spPr>
          <a:xfrm flipV="1">
            <a:off x="4445917" y="2449766"/>
            <a:ext cx="1" cy="6802499"/>
          </a:xfrm>
          <a:prstGeom prst="line">
            <a:avLst/>
          </a:prstGeom>
          <a:ln w="25400">
            <a:solidFill>
              <a:srgbClr val="000000"/>
            </a:solidFill>
            <a:miter lim="400000"/>
          </a:ln>
        </p:spPr>
        <p:txBody>
          <a:bodyPr lIns="50800" tIns="50800" rIns="50800" bIns="50800" anchor="ctr"/>
          <a:lstStyle/>
          <a:p>
            <a:pPr/>
          </a:p>
        </p:txBody>
      </p:sp>
      <p:sp>
        <p:nvSpPr>
          <p:cNvPr id="395" name="Line"/>
          <p:cNvSpPr/>
          <p:nvPr/>
        </p:nvSpPr>
        <p:spPr>
          <a:xfrm flipV="1">
            <a:off x="8502618" y="2468535"/>
            <a:ext cx="1" cy="6764962"/>
          </a:xfrm>
          <a:prstGeom prst="line">
            <a:avLst/>
          </a:prstGeom>
          <a:ln w="25400">
            <a:solidFill>
              <a:srgbClr val="000000"/>
            </a:solidFill>
            <a:miter lim="400000"/>
          </a:ln>
        </p:spPr>
        <p:txBody>
          <a:bodyPr lIns="50800" tIns="50800" rIns="50800" bIns="50800" anchor="ctr"/>
          <a:lstStyle/>
          <a:p>
            <a:pPr/>
          </a:p>
        </p:txBody>
      </p:sp>
      <p:sp>
        <p:nvSpPr>
          <p:cNvPr id="396" name="Name"/>
          <p:cNvSpPr txBox="1"/>
          <p:nvPr/>
        </p:nvSpPr>
        <p:spPr>
          <a:xfrm>
            <a:off x="990947" y="2431370"/>
            <a:ext cx="990081"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Name</a:t>
            </a:r>
          </a:p>
        </p:txBody>
      </p:sp>
      <p:sp>
        <p:nvSpPr>
          <p:cNvPr id="397" name="Problem"/>
          <p:cNvSpPr txBox="1"/>
          <p:nvPr/>
        </p:nvSpPr>
        <p:spPr>
          <a:xfrm>
            <a:off x="4643290" y="2431370"/>
            <a:ext cx="1261367"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Problem</a:t>
            </a:r>
          </a:p>
        </p:txBody>
      </p:sp>
      <p:sp>
        <p:nvSpPr>
          <p:cNvPr id="398" name="Rounded Rectangle"/>
          <p:cNvSpPr/>
          <p:nvPr/>
        </p:nvSpPr>
        <p:spPr>
          <a:xfrm>
            <a:off x="506250" y="2201824"/>
            <a:ext cx="11992300" cy="7298383"/>
          </a:xfrm>
          <a:prstGeom prst="roundRect">
            <a:avLst>
              <a:gd name="adj" fmla="val 6063"/>
            </a:avLst>
          </a:prstGeom>
          <a:ln w="50800">
            <a:solidFill>
              <a:srgbClr val="000000"/>
            </a:solidFill>
            <a:miter lim="400000"/>
          </a:ln>
        </p:spPr>
        <p:txBody>
          <a:bodyPr lIns="50800" tIns="50800" rIns="50800" bIns="50800" anchor="ctr"/>
          <a:lstStyle/>
          <a:p>
            <a:pPr>
              <a:defRPr b="0" sz="2200">
                <a:solidFill>
                  <a:srgbClr val="FFFFFF"/>
                </a:solidFill>
                <a:latin typeface="+mn-lt"/>
                <a:ea typeface="+mn-ea"/>
                <a:cs typeface="+mn-cs"/>
                <a:sym typeface="Helvetica Neue Medium"/>
              </a:defRPr>
            </a:pPr>
          </a:p>
        </p:txBody>
      </p:sp>
      <p:sp>
        <p:nvSpPr>
          <p:cNvPr id="399" name="Process"/>
          <p:cNvSpPr txBox="1"/>
          <p:nvPr/>
        </p:nvSpPr>
        <p:spPr>
          <a:xfrm>
            <a:off x="8698956" y="2431370"/>
            <a:ext cx="1261367"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Process</a:t>
            </a:r>
          </a:p>
        </p:txBody>
      </p:sp>
      <p:sp>
        <p:nvSpPr>
          <p:cNvPr id="400" name="Price"/>
          <p:cNvSpPr txBox="1"/>
          <p:nvPr/>
        </p:nvSpPr>
        <p:spPr>
          <a:xfrm>
            <a:off x="903336" y="6014851"/>
            <a:ext cx="1261366"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Price</a:t>
            </a:r>
          </a:p>
        </p:txBody>
      </p:sp>
      <p:sp>
        <p:nvSpPr>
          <p:cNvPr id="401" name="Promise"/>
          <p:cNvSpPr txBox="1"/>
          <p:nvPr/>
        </p:nvSpPr>
        <p:spPr>
          <a:xfrm>
            <a:off x="4696627" y="6014851"/>
            <a:ext cx="1261366"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Promise</a:t>
            </a:r>
          </a:p>
        </p:txBody>
      </p:sp>
      <p:sp>
        <p:nvSpPr>
          <p:cNvPr id="402" name="Back story"/>
          <p:cNvSpPr txBox="1"/>
          <p:nvPr/>
        </p:nvSpPr>
        <p:spPr>
          <a:xfrm>
            <a:off x="8676365" y="6014851"/>
            <a:ext cx="1946766" cy="460376"/>
          </a:xfrm>
          <a:prstGeom prst="rect">
            <a:avLst/>
          </a:prstGeom>
          <a:ln w="12700">
            <a:miter lim="400000"/>
          </a:ln>
          <a:extLst>
            <a:ext uri="{C572A759-6A51-4108-AA02-DFA0A04FC94B}">
              <ma14:wrappingTextBoxFlag xmlns:ma14="http://schemas.microsoft.com/office/mac/drawingml/2011/main" val="1"/>
            </a:ext>
          </a:extLst>
        </p:spPr>
        <p:txBody>
          <a:bodyPr lIns="39687" tIns="39687" rIns="39687" bIns="39687" anchor="ctr">
            <a:spAutoFit/>
          </a:bodyPr>
          <a:lstStyle>
            <a:lvl1pPr algn="l">
              <a:lnSpc>
                <a:spcPct val="80000"/>
              </a:lnSpc>
              <a:defRPr b="0" i="1" spc="-125" sz="2500">
                <a:solidFill>
                  <a:srgbClr val="5E5E5E"/>
                </a:solidFill>
                <a:latin typeface="Lato Bold"/>
                <a:ea typeface="Lato Bold"/>
                <a:cs typeface="Lato Bold"/>
                <a:sym typeface="Lato Bold"/>
              </a:defRPr>
            </a:lvl1pPr>
          </a:lstStyle>
          <a:p>
            <a:pPr/>
            <a:r>
              <a:t>Back story</a:t>
            </a:r>
          </a:p>
        </p:txBody>
      </p:sp>
      <p:sp>
        <p:nvSpPr>
          <p:cNvPr id="403" name="Line"/>
          <p:cNvSpPr/>
          <p:nvPr/>
        </p:nvSpPr>
        <p:spPr>
          <a:xfrm>
            <a:off x="609435" y="5819940"/>
            <a:ext cx="11560739" cy="1"/>
          </a:xfrm>
          <a:prstGeom prst="line">
            <a:avLst/>
          </a:prstGeom>
          <a:ln w="25400">
            <a:solidFill>
              <a:srgbClr val="000000"/>
            </a:solidFill>
            <a:miter lim="400000"/>
          </a:ln>
        </p:spPr>
        <p:txBody>
          <a:bodyPr lIns="50800" tIns="50800" rIns="50800" bIns="50800" anchor="ctr"/>
          <a:lstStyle/>
          <a:p>
            <a:pPr/>
          </a:p>
        </p:txBody>
      </p:sp>
      <p:sp>
        <p:nvSpPr>
          <p:cNvPr id="404" name="Give product a cool name"/>
          <p:cNvSpPr txBox="1"/>
          <p:nvPr/>
        </p:nvSpPr>
        <p:spPr>
          <a:xfrm>
            <a:off x="1035178" y="2912855"/>
            <a:ext cx="3016821"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Give product a cool name</a:t>
            </a:r>
          </a:p>
        </p:txBody>
      </p:sp>
      <p:sp>
        <p:nvSpPr>
          <p:cNvPr id="405" name="Thing you are solving"/>
          <p:cNvSpPr txBox="1"/>
          <p:nvPr/>
        </p:nvSpPr>
        <p:spPr>
          <a:xfrm>
            <a:off x="4762548" y="2912855"/>
            <a:ext cx="3016821"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Thing you are solving</a:t>
            </a:r>
          </a:p>
        </p:txBody>
      </p:sp>
      <p:sp>
        <p:nvSpPr>
          <p:cNvPr id="406" name="Step you take them through"/>
          <p:cNvSpPr txBox="1"/>
          <p:nvPr/>
        </p:nvSpPr>
        <p:spPr>
          <a:xfrm>
            <a:off x="8698956" y="2912855"/>
            <a:ext cx="3243981"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Step you take them through</a:t>
            </a:r>
          </a:p>
        </p:txBody>
      </p:sp>
      <p:sp>
        <p:nvSpPr>
          <p:cNvPr id="407" name="Could be anything including free"/>
          <p:cNvSpPr txBox="1"/>
          <p:nvPr/>
        </p:nvSpPr>
        <p:spPr>
          <a:xfrm>
            <a:off x="889856" y="6511387"/>
            <a:ext cx="3016821" cy="6791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Could be anything including free</a:t>
            </a:r>
          </a:p>
        </p:txBody>
      </p:sp>
      <p:sp>
        <p:nvSpPr>
          <p:cNvPr id="408" name="What outcome will they get?"/>
          <p:cNvSpPr txBox="1"/>
          <p:nvPr/>
        </p:nvSpPr>
        <p:spPr>
          <a:xfrm>
            <a:off x="4662716" y="6513264"/>
            <a:ext cx="3454177" cy="3870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What outcome will they get?</a:t>
            </a:r>
          </a:p>
        </p:txBody>
      </p:sp>
      <p:sp>
        <p:nvSpPr>
          <p:cNvPr id="409" name="What lead you to create this product/solution?"/>
          <p:cNvSpPr txBox="1"/>
          <p:nvPr/>
        </p:nvSpPr>
        <p:spPr>
          <a:xfrm>
            <a:off x="8676365" y="6511387"/>
            <a:ext cx="3016821" cy="6791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1800">
                <a:solidFill>
                  <a:srgbClr val="D6D5D5"/>
                </a:solidFill>
              </a:defRPr>
            </a:lvl1pPr>
          </a:lstStyle>
          <a:p>
            <a:pPr/>
            <a:r>
              <a:t>What lead you to create this product/solution?</a:t>
            </a:r>
          </a:p>
        </p:txBody>
      </p:sp>
      <p:sp>
        <p:nvSpPr>
          <p:cNvPr id="410" name="8"/>
          <p:cNvSpPr txBox="1"/>
          <p:nvPr/>
        </p:nvSpPr>
        <p:spPr>
          <a:xfrm>
            <a:off x="12546618" y="8989471"/>
            <a:ext cx="283770" cy="4610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8</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